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63" r:id="rId3"/>
    <p:sldId id="366" r:id="rId5"/>
    <p:sldId id="394" r:id="rId6"/>
    <p:sldId id="395" r:id="rId7"/>
    <p:sldId id="396" r:id="rId8"/>
    <p:sldId id="446" r:id="rId9"/>
    <p:sldId id="444" r:id="rId10"/>
    <p:sldId id="445" r:id="rId11"/>
    <p:sldId id="464" r:id="rId12"/>
    <p:sldId id="465" r:id="rId13"/>
    <p:sldId id="397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47" r:id="rId24"/>
    <p:sldId id="424" r:id="rId25"/>
    <p:sldId id="427" r:id="rId26"/>
    <p:sldId id="466" r:id="rId27"/>
    <p:sldId id="431" r:id="rId28"/>
    <p:sldId id="467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obing Zhang" initials="RZ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2F2F2"/>
    <a:srgbClr val="EBEEF1"/>
    <a:srgbClr val="FF5555"/>
    <a:srgbClr val="FF6363"/>
    <a:srgbClr val="FFD1D1"/>
    <a:srgbClr val="FFD5D5"/>
    <a:srgbClr val="FF7777"/>
    <a:srgbClr val="FFE9E9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6946" autoAdjust="0"/>
  </p:normalViewPr>
  <p:slideViewPr>
    <p:cSldViewPr snapToGrid="0">
      <p:cViewPr varScale="1">
        <p:scale>
          <a:sx n="119" d="100"/>
          <a:sy n="119" d="100"/>
        </p:scale>
        <p:origin x="782" y="65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04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C46C-6DB3-4956-9930-349A39D0B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加动画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一级目录，二级目录回车，加粗用红色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扩句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字号大小同意，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图片不要放字和符号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不要写训练吗模型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上面文字框，下面放图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CCF</a:t>
            </a:r>
            <a:r>
              <a:rPr lang="zh-CN" altLang="en-US" dirty="0"/>
              <a:t>全大写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532A-CDF1-47A9-AFD3-BD78273E35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8"/>
          <p:cNvCxnSpPr/>
          <p:nvPr userDrawn="1"/>
        </p:nvCxnSpPr>
        <p:spPr bwMode="auto">
          <a:xfrm>
            <a:off x="342900" y="266400"/>
            <a:ext cx="2584" cy="64800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标题 5"/>
          <p:cNvSpPr>
            <a:spLocks noGrp="1"/>
          </p:cNvSpPr>
          <p:nvPr>
            <p:ph type="title"/>
          </p:nvPr>
        </p:nvSpPr>
        <p:spPr>
          <a:xfrm>
            <a:off x="629800" y="320400"/>
            <a:ext cx="11232000" cy="540000"/>
          </a:xfrm>
          <a:prstGeom prst="rect">
            <a:avLst/>
          </a:prstGeom>
          <a:noFill/>
          <a:ln>
            <a:noFill/>
          </a:ln>
        </p:spPr>
        <p:txBody>
          <a:bodyPr lIns="0" tIns="45720" rIns="0" bIns="45720" anchor="ctr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cxnSp>
        <p:nvCxnSpPr>
          <p:cNvPr id="4" name="直线连接符 8"/>
          <p:cNvCxnSpPr/>
          <p:nvPr userDrawn="1"/>
        </p:nvCxnSpPr>
        <p:spPr bwMode="auto">
          <a:xfrm>
            <a:off x="434338" y="266400"/>
            <a:ext cx="2584" cy="64800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线连接符 8"/>
          <p:cNvCxnSpPr/>
          <p:nvPr userDrawn="1"/>
        </p:nvCxnSpPr>
        <p:spPr bwMode="auto">
          <a:xfrm>
            <a:off x="512297" y="266400"/>
            <a:ext cx="2584" cy="64800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36000" y="1130300"/>
            <a:ext cx="11520000" cy="1440000"/>
          </a:xfrm>
          <a:prstGeom prst="rect">
            <a:avLst/>
          </a:prstGeom>
        </p:spPr>
        <p:txBody>
          <a:bodyPr lIns="91440" tIns="45720" rIns="18000" bIns="45720" anchor="t"/>
          <a:lstStyle>
            <a:lvl1pPr marL="215900" indent="-215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7206B0-03DD-49BF-9DB9-84A28190B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 userDrawn="1"/>
        </p:nvSpPr>
        <p:spPr bwMode="auto">
          <a:xfrm>
            <a:off x="279400" y="266568"/>
            <a:ext cx="11899901" cy="474133"/>
          </a:xfrm>
          <a:custGeom>
            <a:avLst/>
            <a:gdLst>
              <a:gd name="T0" fmla="*/ 1060 w 24841"/>
              <a:gd name="T1" fmla="*/ 988 h 988"/>
              <a:gd name="T2" fmla="*/ 732 w 24841"/>
              <a:gd name="T3" fmla="*/ 988 h 988"/>
              <a:gd name="T4" fmla="*/ 0 w 24841"/>
              <a:gd name="T5" fmla="*/ 0 h 988"/>
              <a:gd name="T6" fmla="*/ 323 w 24841"/>
              <a:gd name="T7" fmla="*/ 0 h 988"/>
              <a:gd name="T8" fmla="*/ 998 w 24841"/>
              <a:gd name="T9" fmla="*/ 922 h 988"/>
              <a:gd name="T10" fmla="*/ 24841 w 24841"/>
              <a:gd name="T11" fmla="*/ 922 h 988"/>
              <a:gd name="T12" fmla="*/ 24841 w 24841"/>
              <a:gd name="T13" fmla="*/ 988 h 988"/>
              <a:gd name="T14" fmla="*/ 1060 w 24841"/>
              <a:gd name="T15" fmla="*/ 98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41" h="988">
                <a:moveTo>
                  <a:pt x="1060" y="988"/>
                </a:moveTo>
                <a:lnTo>
                  <a:pt x="732" y="988"/>
                </a:lnTo>
                <a:lnTo>
                  <a:pt x="0" y="0"/>
                </a:lnTo>
                <a:lnTo>
                  <a:pt x="323" y="0"/>
                </a:lnTo>
                <a:lnTo>
                  <a:pt x="998" y="922"/>
                </a:lnTo>
                <a:lnTo>
                  <a:pt x="24841" y="922"/>
                </a:lnTo>
                <a:lnTo>
                  <a:pt x="24841" y="988"/>
                </a:lnTo>
                <a:lnTo>
                  <a:pt x="1060" y="988"/>
                </a:lnTo>
                <a:close/>
              </a:path>
            </a:pathLst>
          </a:custGeom>
          <a:solidFill>
            <a:srgbClr val="BC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dirty="0"/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4" y="266568"/>
            <a:ext cx="573617" cy="474133"/>
          </a:xfrm>
          <a:custGeom>
            <a:avLst/>
            <a:gdLst>
              <a:gd name="T0" fmla="*/ 0 w 1197"/>
              <a:gd name="T1" fmla="*/ 0 h 988"/>
              <a:gd name="T2" fmla="*/ 469 w 1197"/>
              <a:gd name="T3" fmla="*/ 0 h 988"/>
              <a:gd name="T4" fmla="*/ 1197 w 1197"/>
              <a:gd name="T5" fmla="*/ 988 h 988"/>
              <a:gd name="T6" fmla="*/ 0 w 1197"/>
              <a:gd name="T7" fmla="*/ 988 h 988"/>
              <a:gd name="T8" fmla="*/ 0 w 1197"/>
              <a:gd name="T9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988">
                <a:moveTo>
                  <a:pt x="0" y="0"/>
                </a:moveTo>
                <a:lnTo>
                  <a:pt x="469" y="0"/>
                </a:lnTo>
                <a:lnTo>
                  <a:pt x="1197" y="988"/>
                </a:lnTo>
                <a:lnTo>
                  <a:pt x="0" y="988"/>
                </a:lnTo>
                <a:lnTo>
                  <a:pt x="0" y="0"/>
                </a:lnTo>
                <a:close/>
              </a:path>
            </a:pathLst>
          </a:custGeom>
          <a:solidFill>
            <a:srgbClr val="504F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0576" y="6381328"/>
            <a:ext cx="64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A2FF-7E2F-41DD-9616-545104CF6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5AFF-883A-4AD3-94B3-B819651011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tags" Target="../tags/tag22.xml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tags" Target="../tags/tag26.xml"/><Relationship Id="rId4" Type="http://schemas.openxmlformats.org/officeDocument/2006/relationships/image" Target="../media/image14.png"/><Relationship Id="rId3" Type="http://schemas.openxmlformats.org/officeDocument/2006/relationships/tags" Target="../tags/tag25.xml"/><Relationship Id="rId2" Type="http://schemas.openxmlformats.org/officeDocument/2006/relationships/image" Target="../media/image1.png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1" Type="http://schemas.openxmlformats.org/officeDocument/2006/relationships/notesSlide" Target="../notesSlides/notesSlide14.xml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16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18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1.png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20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7.xml"/><Relationship Id="rId1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6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24.png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../media/image27.png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1" Type="http://schemas.openxmlformats.org/officeDocument/2006/relationships/notesSlide" Target="../notesSlides/notesSlide20.xml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9" Type="http://schemas.openxmlformats.org/officeDocument/2006/relationships/image" Target="../media/image36.png"/><Relationship Id="rId18" Type="http://schemas.openxmlformats.org/officeDocument/2006/relationships/image" Target="../media/image35.png"/><Relationship Id="rId17" Type="http://schemas.openxmlformats.org/officeDocument/2006/relationships/image" Target="../media/image34.png"/><Relationship Id="rId16" Type="http://schemas.openxmlformats.org/officeDocument/2006/relationships/image" Target="../media/image33.jpeg"/><Relationship Id="rId15" Type="http://schemas.openxmlformats.org/officeDocument/2006/relationships/image" Target="../media/image32.jpeg"/><Relationship Id="rId14" Type="http://schemas.openxmlformats.org/officeDocument/2006/relationships/image" Target="../media/image31.jpe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tags" Target="../tags/tag84.xml"/><Relationship Id="rId10" Type="http://schemas.openxmlformats.org/officeDocument/2006/relationships/image" Target="../media/image28.png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9.png"/><Relationship Id="rId7" Type="http://schemas.openxmlformats.org/officeDocument/2006/relationships/tags" Target="../tags/tag88.xml"/><Relationship Id="rId6" Type="http://schemas.openxmlformats.org/officeDocument/2006/relationships/image" Target="../media/image38.png"/><Relationship Id="rId5" Type="http://schemas.openxmlformats.org/officeDocument/2006/relationships/tags" Target="../tags/tag87.xml"/><Relationship Id="rId4" Type="http://schemas.openxmlformats.org/officeDocument/2006/relationships/image" Target="../media/image37.png"/><Relationship Id="rId3" Type="http://schemas.openxmlformats.org/officeDocument/2006/relationships/tags" Target="../tags/tag86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21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0.png"/><Relationship Id="rId3" Type="http://schemas.openxmlformats.org/officeDocument/2006/relationships/tags" Target="../tags/tag90.xml"/><Relationship Id="rId2" Type="http://schemas.openxmlformats.org/officeDocument/2006/relationships/image" Target="../media/image1.png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1.png"/><Relationship Id="rId14" Type="http://schemas.openxmlformats.org/officeDocument/2006/relationships/notesSlide" Target="../notesSlides/notesSlide23.xml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42.png"/><Relationship Id="rId11" Type="http://schemas.openxmlformats.org/officeDocument/2006/relationships/tags" Target="../tags/tag99.xml"/><Relationship Id="rId10" Type="http://schemas.openxmlformats.org/officeDocument/2006/relationships/image" Target="../media/image41.png"/><Relationship Id="rId1" Type="http://schemas.openxmlformats.org/officeDocument/2006/relationships/tags" Target="../tags/tag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3.png"/><Relationship Id="rId3" Type="http://schemas.openxmlformats.org/officeDocument/2006/relationships/tags" Target="../tags/tag101.xml"/><Relationship Id="rId2" Type="http://schemas.openxmlformats.org/officeDocument/2006/relationships/image" Target="../media/image1.png"/><Relationship Id="rId1" Type="http://schemas.openxmlformats.org/officeDocument/2006/relationships/tags" Target="../tags/tag10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Relationship Id="rId3" Type="http://schemas.openxmlformats.org/officeDocument/2006/relationships/tags" Target="../tags/tag103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26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5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9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1919" y="838621"/>
            <a:ext cx="12071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“国家自然科学基金（博士研究生）”答辩汇报</a:t>
            </a:r>
            <a:endParaRPr kumimoji="1"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2000" y="4225564"/>
            <a:ext cx="9144000" cy="25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答辩人：陈胤达</a:t>
            </a:r>
            <a:endParaRPr kumimoji="1"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ts val="35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导  师：吴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枫</a:t>
            </a:r>
            <a:endParaRPr kumimoji="1"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500"/>
              </a:lnSpc>
              <a:spcBef>
                <a:spcPct val="50000"/>
              </a:spcBef>
              <a:buNone/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依托单位：中国科学技术大学</a:t>
            </a:r>
            <a:endParaRPr kumimoji="1"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3500"/>
              </a:lnSpc>
              <a:spcBef>
                <a:spcPct val="50000"/>
              </a:spcBef>
              <a:buFontTx/>
              <a:buNone/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kumimoji="1"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2055" y="2681574"/>
            <a:ext cx="93668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脑组织PB级电镜图像的精准分割和神经元重建</a:t>
            </a: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81457" y="1710638"/>
            <a:ext cx="11844000" cy="72008"/>
          </a:xfrm>
          <a:prstGeom prst="rect">
            <a:avLst/>
          </a:prstGeom>
          <a:gradFill flip="none" rotWithShape="1">
            <a:gsLst>
              <a:gs pos="0">
                <a:srgbClr val="FF7373"/>
              </a:gs>
              <a:gs pos="50000">
                <a:srgbClr val="C00000"/>
              </a:gs>
              <a:gs pos="100000">
                <a:srgbClr val="FFEBEB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 descr="7b0a202020202266696c746572223a202230220a7d0a"/>
          <p:cNvGrpSpPr/>
          <p:nvPr/>
        </p:nvGrpSpPr>
        <p:grpSpPr>
          <a:xfrm>
            <a:off x="174625" y="77470"/>
            <a:ext cx="3751580" cy="784860"/>
            <a:chOff x="5069" y="4417"/>
            <a:chExt cx="7497" cy="1568"/>
          </a:xfrm>
        </p:grpSpPr>
        <p:pic>
          <p:nvPicPr>
            <p:cNvPr id="3" name="图片 2" descr="7b0a202020202266696c746572223a202236220a7d0a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lum bright="18000" contrast="24000"/>
            </a:blip>
            <a:stretch>
              <a:fillRect/>
            </a:stretch>
          </p:blipFill>
          <p:spPr>
            <a:xfrm>
              <a:off x="5069" y="4417"/>
              <a:ext cx="1589" cy="156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  <a:lum bright="18000" contrast="24000"/>
            </a:blip>
            <a:stretch>
              <a:fillRect/>
            </a:stretch>
          </p:blipFill>
          <p:spPr>
            <a:xfrm>
              <a:off x="6658" y="4690"/>
              <a:ext cx="5908" cy="119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9"/>
    </mc:Choice>
    <mc:Fallback>
      <p:transition spd="slow" advTm="112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1919" y="674919"/>
            <a:ext cx="12071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563495" y="1659255"/>
            <a:ext cx="611060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个人基本情况</a:t>
            </a:r>
            <a:endParaRPr lang="en-US" altLang="zh-CN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已取得的学术成果</a:t>
            </a:r>
            <a:endParaRPr lang="en-US" altLang="zh-CN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拟开展研究工作</a:t>
            </a:r>
            <a:endParaRPr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项目特色与创新之处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1457" y="1710638"/>
            <a:ext cx="11844000" cy="72008"/>
          </a:xfrm>
          <a:prstGeom prst="rect">
            <a:avLst/>
          </a:prstGeom>
          <a:gradFill flip="none" rotWithShape="1">
            <a:gsLst>
              <a:gs pos="0">
                <a:srgbClr val="FF7373"/>
              </a:gs>
              <a:gs pos="50000">
                <a:srgbClr val="C00000"/>
              </a:gs>
              <a:gs pos="100000">
                <a:srgbClr val="FFEBEB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9"/>
    </mc:Choice>
    <mc:Fallback>
      <p:transition spd="slow" advTm="1120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拟开展研究工作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350" y="941705"/>
            <a:ext cx="7990840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深度学习和大模型的进展与挑战</a:t>
            </a:r>
            <a:endParaRPr lang="zh-CN" altLang="en-US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endParaRPr lang="zh-CN" altLang="en-US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9545" y="1725930"/>
            <a:ext cx="11678285" cy="4588510"/>
            <a:chOff x="494" y="3085"/>
            <a:chExt cx="18391" cy="7226"/>
          </a:xfrm>
        </p:grpSpPr>
        <p:sp>
          <p:nvSpPr>
            <p:cNvPr id="27" name="矩形 26"/>
            <p:cNvSpPr/>
            <p:nvPr/>
          </p:nvSpPr>
          <p:spPr>
            <a:xfrm>
              <a:off x="494" y="3085"/>
              <a:ext cx="18219" cy="722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666" y="9025"/>
              <a:ext cx="18219" cy="8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当前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AI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技术模拟和理解人类大脑仍然面临巨大挑战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" y="3470"/>
              <a:ext cx="7847" cy="5199"/>
            </a:xfrm>
            <a:prstGeom prst="rect">
              <a:avLst/>
            </a:prstGeom>
          </p:spPr>
        </p:pic>
        <p:pic>
          <p:nvPicPr>
            <p:cNvPr id="38" name="Picture 2" descr="https://gimg2.baidu.com/image_search/src=http%3A%2F%2Fimg95.699pic.com%2Fxsj%2F04%2Fj6%2Fr7.jpg%21%2Ffw%2F700%2Fwatermark%2Furl%2FL3hzai93YXRlcl9kZXRhaWwyLnBuZw%2Falign%2Fsoutheast&amp;refer=http%3A%2F%2Fimg95.699pic.com&amp;app=2002&amp;size=f9999,10000&amp;q=a80&amp;n=0&amp;g=0n&amp;fmt=auto?sec=1669596305&amp;t=e2617913a28a3913b484a01752c5b4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8"/>
            <a:stretch>
              <a:fillRect/>
            </a:stretch>
          </p:blipFill>
          <p:spPr bwMode="auto">
            <a:xfrm>
              <a:off x="9837" y="3470"/>
              <a:ext cx="4218" cy="4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13"/>
            <p:cNvSpPr txBox="1"/>
            <p:nvPr/>
          </p:nvSpPr>
          <p:spPr>
            <a:xfrm>
              <a:off x="13176" y="6605"/>
              <a:ext cx="5418" cy="162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marL="285750" lvl="0" indent="-285750" algn="l">
                <a:lnSpc>
                  <a:spcPct val="14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汉仪粗宋简" panose="02010600000101010101" charset="-122"/>
                  <a:sym typeface="+mn-ea"/>
                </a:rPr>
                <a:t>超强能力、超高鲁棒性、超低功耗</a:t>
              </a:r>
              <a:endParaRPr kumimoji="1" sz="20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483" y="4282"/>
              <a:ext cx="3433" cy="82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p>
              <a:pPr marL="285750" indent="-285750" algn="l">
                <a:lnSpc>
                  <a:spcPct val="14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1400克，25瓦</a:t>
              </a:r>
              <a:endPara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483" y="5104"/>
              <a:ext cx="5221" cy="150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p>
              <a:pPr marL="285750" lvl="0" indent="-285750" algn="l">
                <a:lnSpc>
                  <a:spcPct val="14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汉仪粗宋简" panose="02010600000101010101" charset="-122"/>
                  <a:sym typeface="+mn-ea"/>
                </a:rPr>
                <a:t>千亿个神经元，万千亿的神经连接所组成的网络</a:t>
              </a:r>
              <a:endPara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endParaRPr>
            </a:p>
          </p:txBody>
        </p:sp>
      </p:grpSp>
    </p:spTree>
  </p:cSld>
  <p:clrMapOvr>
    <a:masterClrMapping/>
  </p:clrMapOvr>
  <p:transition advTm="114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拟开展研究工作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350" y="941705"/>
            <a:ext cx="7990840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电镜是解析大脑微观神经连接网络的唯一技术手段</a:t>
            </a:r>
            <a:endParaRPr lang="zh-CN" altLang="en-US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endParaRPr lang="zh-CN" altLang="en-US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0350" y="1650365"/>
            <a:ext cx="11569065" cy="471043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8" name="object 6"/>
          <p:cNvSpPr>
            <a:spLocks noChangeAspect="1"/>
          </p:cNvSpPr>
          <p:nvPr/>
        </p:nvSpPr>
        <p:spPr>
          <a:xfrm>
            <a:off x="788670" y="1867535"/>
            <a:ext cx="10282555" cy="3526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9" name="Rectangle 10"/>
          <p:cNvSpPr/>
          <p:nvPr/>
        </p:nvSpPr>
        <p:spPr>
          <a:xfrm>
            <a:off x="368300" y="5521325"/>
            <a:ext cx="1156906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通过电镜能够实现多类型、多形态、高密度神经元结构精确重建</a:t>
            </a:r>
            <a:endParaRPr kumimoji="0" lang="zh-CN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95" y="2011680"/>
            <a:ext cx="1104900" cy="2228850"/>
          </a:xfrm>
          <a:prstGeom prst="rect">
            <a:avLst/>
          </a:prstGeom>
        </p:spPr>
      </p:pic>
    </p:spTree>
  </p:cSld>
  <p:clrMapOvr>
    <a:masterClrMapping/>
  </p:clrMapOvr>
  <p:transition advTm="114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拟开展研究工作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350" y="941705"/>
            <a:ext cx="7990840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电镜图像分析面临的挑战</a:t>
            </a:r>
            <a:endParaRPr lang="zh-CN" altLang="en-US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endParaRPr lang="zh-CN" altLang="en-US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9865" y="1545590"/>
            <a:ext cx="11569065" cy="479552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9240" y="1722755"/>
            <a:ext cx="5659755" cy="8267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</a:pPr>
            <a:r>
              <a:rPr lang="zh-CN" altLang="en-US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电镜显微图像分辨率高，成像数据体量巨大</a:t>
            </a:r>
            <a:endParaRPr lang="en-US" altLang="zh-CN" sz="2000" b="1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</a:pPr>
            <a:r>
              <a:rPr lang="en-US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立方毫米电镜图像数据达</a:t>
            </a:r>
            <a:r>
              <a:rPr lang="en-US" altLang="zh-CN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2PB</a:t>
            </a:r>
            <a:endParaRPr lang="en-US" altLang="zh-CN" sz="20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" y="2642870"/>
            <a:ext cx="5252085" cy="353568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314440" y="1689735"/>
            <a:ext cx="5246370" cy="8267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</a:pPr>
            <a:r>
              <a:rPr lang="zh-CN" altLang="en-US" sz="20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神经元空间跨度大、结构精细、分布稠密，</a:t>
            </a:r>
            <a:r>
              <a:rPr lang="zh-CN" altLang="en-US" sz="2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分析难度大</a:t>
            </a:r>
            <a:endParaRPr lang="en-US" altLang="zh-CN" sz="20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185535" y="2642870"/>
            <a:ext cx="5375275" cy="3535680"/>
          </a:xfrm>
          <a:prstGeom prst="rect">
            <a:avLst/>
          </a:prstGeom>
        </p:spPr>
      </p:pic>
    </p:spTree>
  </p:cSld>
  <p:clrMapOvr>
    <a:masterClrMapping/>
  </p:clrMapOvr>
  <p:transition advTm="114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拟开展研究工作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研究内容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133" name="矩形 132"/>
          <p:cNvSpPr/>
          <p:nvPr>
            <p:custDataLst>
              <p:tags r:id="rId3"/>
            </p:custDataLst>
          </p:nvPr>
        </p:nvSpPr>
        <p:spPr>
          <a:xfrm>
            <a:off x="280670" y="1778000"/>
            <a:ext cx="3467735" cy="410464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5" name="直线连接符 144"/>
          <p:cNvCxnSpPr/>
          <p:nvPr>
            <p:custDataLst>
              <p:tags r:id="rId4"/>
            </p:custDataLst>
          </p:nvPr>
        </p:nvCxnSpPr>
        <p:spPr>
          <a:xfrm flipH="1">
            <a:off x="280670" y="2224405"/>
            <a:ext cx="3467735" cy="3238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7" name="矩形 146"/>
          <p:cNvSpPr/>
          <p:nvPr>
            <p:custDataLst>
              <p:tags r:id="rId5"/>
            </p:custDataLst>
          </p:nvPr>
        </p:nvSpPr>
        <p:spPr>
          <a:xfrm>
            <a:off x="4550410" y="1775460"/>
            <a:ext cx="3467735" cy="410464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1" name="直线连接符 150"/>
          <p:cNvCxnSpPr/>
          <p:nvPr>
            <p:custDataLst>
              <p:tags r:id="rId6"/>
            </p:custDataLst>
          </p:nvPr>
        </p:nvCxnSpPr>
        <p:spPr>
          <a:xfrm flipH="1">
            <a:off x="4566920" y="2224405"/>
            <a:ext cx="345122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圆角矩形 17"/>
          <p:cNvSpPr/>
          <p:nvPr>
            <p:custDataLst>
              <p:tags r:id="rId7"/>
            </p:custDataLst>
          </p:nvPr>
        </p:nvSpPr>
        <p:spPr>
          <a:xfrm>
            <a:off x="446405" y="2526665"/>
            <a:ext cx="3203575" cy="1388110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针对电镜</a:t>
            </a:r>
            <a:r>
              <a:rPr lang="zh-CN" altLang="en-US" sz="24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底层特征</a:t>
            </a:r>
            <a:r>
              <a:rPr lang="zh-CN" altLang="en-US" sz="2400" b="1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的Token构建</a:t>
            </a:r>
            <a:endParaRPr lang="zh-CN" altLang="en-US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8" name="圆角矩形 17"/>
          <p:cNvSpPr/>
          <p:nvPr>
            <p:custDataLst>
              <p:tags r:id="rId8"/>
            </p:custDataLst>
          </p:nvPr>
        </p:nvSpPr>
        <p:spPr>
          <a:xfrm>
            <a:off x="409575" y="4320540"/>
            <a:ext cx="3206115" cy="1256030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百亿级</a:t>
            </a:r>
            <a:r>
              <a:rPr lang="zh-CN" sz="2400" b="1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参数量自回归网络训练策略</a:t>
            </a:r>
            <a:endParaRPr kumimoji="1" lang="zh-CN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9" name="圆角矩形 2"/>
          <p:cNvSpPr/>
          <p:nvPr>
            <p:custDataLst>
              <p:tags r:id="rId9"/>
            </p:custDataLst>
          </p:nvPr>
        </p:nvSpPr>
        <p:spPr>
          <a:xfrm>
            <a:off x="4681855" y="2526030"/>
            <a:ext cx="3203575" cy="13887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神经元骨架</a:t>
            </a:r>
            <a:r>
              <a:rPr kumimoji="1"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视觉提示的网络设计</a:t>
            </a:r>
            <a:endParaRPr kumimoji="1" lang="zh-CN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2"/>
          <p:cNvSpPr/>
          <p:nvPr>
            <p:custDataLst>
              <p:tags r:id="rId10"/>
            </p:custDataLst>
          </p:nvPr>
        </p:nvSpPr>
        <p:spPr>
          <a:xfrm>
            <a:off x="4684395" y="4320540"/>
            <a:ext cx="3201035" cy="12566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电镜纹理</a:t>
            </a:r>
            <a:r>
              <a:rPr kumimoji="1"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结构的互补掩码机制</a:t>
            </a:r>
            <a:endParaRPr kumimoji="1" 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3560" y="1809115"/>
            <a:ext cx="30727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电镜大模型训练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3630" y="1803400"/>
            <a:ext cx="272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精准电镜图像分割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矩形 152"/>
          <p:cNvSpPr/>
          <p:nvPr>
            <p:custDataLst>
              <p:tags r:id="rId13"/>
            </p:custDataLst>
          </p:nvPr>
        </p:nvSpPr>
        <p:spPr>
          <a:xfrm>
            <a:off x="8795385" y="1775460"/>
            <a:ext cx="3123565" cy="410464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7" name="直线连接符 156"/>
          <p:cNvCxnSpPr/>
          <p:nvPr>
            <p:custDataLst>
              <p:tags r:id="rId14"/>
            </p:custDataLst>
          </p:nvPr>
        </p:nvCxnSpPr>
        <p:spPr>
          <a:xfrm flipH="1">
            <a:off x="8801100" y="2259330"/>
            <a:ext cx="311213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4" name="圆角矩形 2"/>
          <p:cNvSpPr/>
          <p:nvPr>
            <p:custDataLst>
              <p:tags r:id="rId15"/>
            </p:custDataLst>
          </p:nvPr>
        </p:nvSpPr>
        <p:spPr>
          <a:xfrm>
            <a:off x="8882380" y="2576195"/>
            <a:ext cx="2893695" cy="1285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形态特征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图像特征融合的网络设计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241790" y="1817370"/>
            <a:ext cx="2322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精细神经元重建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圆角矩形 2"/>
          <p:cNvSpPr/>
          <p:nvPr>
            <p:custDataLst>
              <p:tags r:id="rId17"/>
            </p:custDataLst>
          </p:nvPr>
        </p:nvSpPr>
        <p:spPr>
          <a:xfrm>
            <a:off x="8882082" y="4362299"/>
            <a:ext cx="2895092" cy="1285884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候选竞争</a:t>
            </a:r>
            <a:r>
              <a:rPr kumimoji="1"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和多步推理的长程追踪机制</a:t>
            </a:r>
            <a:endParaRPr kumimoji="1" 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任意多边形: 形状 120"/>
          <p:cNvSpPr/>
          <p:nvPr>
            <p:custDataLst>
              <p:tags r:id="rId18"/>
            </p:custDataLst>
          </p:nvPr>
        </p:nvSpPr>
        <p:spPr>
          <a:xfrm rot="10800000" flipH="1">
            <a:off x="3430270" y="3389630"/>
            <a:ext cx="1120140" cy="1452880"/>
          </a:xfrm>
          <a:custGeom>
            <a:avLst/>
            <a:gdLst>
              <a:gd name="connsiteX0" fmla="*/ 1396060 w 1396060"/>
              <a:gd name="connsiteY0" fmla="*/ 915295 h 1817906"/>
              <a:gd name="connsiteX1" fmla="*/ 1393294 w 1396060"/>
              <a:gd name="connsiteY1" fmla="*/ 908953 h 1817906"/>
              <a:gd name="connsiteX2" fmla="*/ 1396060 w 1396060"/>
              <a:gd name="connsiteY2" fmla="*/ 902611 h 1817906"/>
              <a:gd name="connsiteX3" fmla="*/ 1002937 w 1396060"/>
              <a:gd name="connsiteY3" fmla="*/ 203362 h 1817906"/>
              <a:gd name="connsiteX4" fmla="*/ 999763 w 1396060"/>
              <a:gd name="connsiteY4" fmla="*/ 533141 h 1817906"/>
              <a:gd name="connsiteX5" fmla="*/ 75342 w 1396060"/>
              <a:gd name="connsiteY5" fmla="*/ 0 h 1817906"/>
              <a:gd name="connsiteX6" fmla="*/ 245 w 1396060"/>
              <a:gd name="connsiteY6" fmla="*/ 907471 h 1817906"/>
              <a:gd name="connsiteX7" fmla="*/ 0 w 1396060"/>
              <a:gd name="connsiteY7" fmla="*/ 907471 h 1817906"/>
              <a:gd name="connsiteX8" fmla="*/ 123 w 1396060"/>
              <a:gd name="connsiteY8" fmla="*/ 908953 h 1817906"/>
              <a:gd name="connsiteX9" fmla="*/ 0 w 1396060"/>
              <a:gd name="connsiteY9" fmla="*/ 910435 h 1817906"/>
              <a:gd name="connsiteX10" fmla="*/ 245 w 1396060"/>
              <a:gd name="connsiteY10" fmla="*/ 910435 h 1817906"/>
              <a:gd name="connsiteX11" fmla="*/ 75342 w 1396060"/>
              <a:gd name="connsiteY11" fmla="*/ 1817906 h 1817906"/>
              <a:gd name="connsiteX12" fmla="*/ 999763 w 1396060"/>
              <a:gd name="connsiteY12" fmla="*/ 1284765 h 1817906"/>
              <a:gd name="connsiteX13" fmla="*/ 1002937 w 1396060"/>
              <a:gd name="connsiteY13" fmla="*/ 1614544 h 181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6060" h="1817906">
                <a:moveTo>
                  <a:pt x="1396060" y="915295"/>
                </a:moveTo>
                <a:lnTo>
                  <a:pt x="1393294" y="908953"/>
                </a:lnTo>
                <a:lnTo>
                  <a:pt x="1396060" y="902611"/>
                </a:lnTo>
                <a:lnTo>
                  <a:pt x="1002937" y="203362"/>
                </a:lnTo>
                <a:lnTo>
                  <a:pt x="999763" y="533141"/>
                </a:lnTo>
                <a:cubicBezTo>
                  <a:pt x="815064" y="541319"/>
                  <a:pt x="311899" y="290351"/>
                  <a:pt x="75342" y="0"/>
                </a:cubicBezTo>
                <a:lnTo>
                  <a:pt x="245" y="907471"/>
                </a:lnTo>
                <a:lnTo>
                  <a:pt x="0" y="907471"/>
                </a:lnTo>
                <a:lnTo>
                  <a:pt x="123" y="908953"/>
                </a:lnTo>
                <a:lnTo>
                  <a:pt x="0" y="910435"/>
                </a:lnTo>
                <a:lnTo>
                  <a:pt x="245" y="910435"/>
                </a:lnTo>
                <a:lnTo>
                  <a:pt x="75342" y="1817906"/>
                </a:lnTo>
                <a:cubicBezTo>
                  <a:pt x="311899" y="1527555"/>
                  <a:pt x="815064" y="1276587"/>
                  <a:pt x="999763" y="1284765"/>
                </a:cubicBezTo>
                <a:lnTo>
                  <a:pt x="1002937" y="1614544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rgbClr val="0268FE">
              <a:shade val="15000"/>
            </a:srgbClr>
          </a:lnRef>
          <a:fillRef idx="1">
            <a:srgbClr val="0268FE"/>
          </a:fillRef>
          <a:effectRef idx="0">
            <a:srgbClr val="0268FE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rgbClr val="FFFFFF"/>
              </a:solidFill>
              <a:latin typeface="思源黑体 CN Bold" charset="0"/>
              <a:ea typeface="思源黑体 CN Bold" charset="0"/>
              <a:cs typeface="阿里巴巴普惠体 B" panose="00020600040101010101" pitchFamily="18" charset="-122"/>
            </a:endParaRPr>
          </a:p>
        </p:txBody>
      </p:sp>
      <p:sp>
        <p:nvSpPr>
          <p:cNvPr id="68" name="任意多边形: 形状 120"/>
          <p:cNvSpPr/>
          <p:nvPr>
            <p:custDataLst>
              <p:tags r:id="rId19"/>
            </p:custDataLst>
          </p:nvPr>
        </p:nvSpPr>
        <p:spPr>
          <a:xfrm rot="10800000" flipH="1">
            <a:off x="7680960" y="3394710"/>
            <a:ext cx="1120140" cy="1452880"/>
          </a:xfrm>
          <a:custGeom>
            <a:avLst/>
            <a:gdLst>
              <a:gd name="connsiteX0" fmla="*/ 1396060 w 1396060"/>
              <a:gd name="connsiteY0" fmla="*/ 915295 h 1817906"/>
              <a:gd name="connsiteX1" fmla="*/ 1393294 w 1396060"/>
              <a:gd name="connsiteY1" fmla="*/ 908953 h 1817906"/>
              <a:gd name="connsiteX2" fmla="*/ 1396060 w 1396060"/>
              <a:gd name="connsiteY2" fmla="*/ 902611 h 1817906"/>
              <a:gd name="connsiteX3" fmla="*/ 1002937 w 1396060"/>
              <a:gd name="connsiteY3" fmla="*/ 203362 h 1817906"/>
              <a:gd name="connsiteX4" fmla="*/ 999763 w 1396060"/>
              <a:gd name="connsiteY4" fmla="*/ 533141 h 1817906"/>
              <a:gd name="connsiteX5" fmla="*/ 75342 w 1396060"/>
              <a:gd name="connsiteY5" fmla="*/ 0 h 1817906"/>
              <a:gd name="connsiteX6" fmla="*/ 245 w 1396060"/>
              <a:gd name="connsiteY6" fmla="*/ 907471 h 1817906"/>
              <a:gd name="connsiteX7" fmla="*/ 0 w 1396060"/>
              <a:gd name="connsiteY7" fmla="*/ 907471 h 1817906"/>
              <a:gd name="connsiteX8" fmla="*/ 123 w 1396060"/>
              <a:gd name="connsiteY8" fmla="*/ 908953 h 1817906"/>
              <a:gd name="connsiteX9" fmla="*/ 0 w 1396060"/>
              <a:gd name="connsiteY9" fmla="*/ 910435 h 1817906"/>
              <a:gd name="connsiteX10" fmla="*/ 245 w 1396060"/>
              <a:gd name="connsiteY10" fmla="*/ 910435 h 1817906"/>
              <a:gd name="connsiteX11" fmla="*/ 75342 w 1396060"/>
              <a:gd name="connsiteY11" fmla="*/ 1817906 h 1817906"/>
              <a:gd name="connsiteX12" fmla="*/ 999763 w 1396060"/>
              <a:gd name="connsiteY12" fmla="*/ 1284765 h 1817906"/>
              <a:gd name="connsiteX13" fmla="*/ 1002937 w 1396060"/>
              <a:gd name="connsiteY13" fmla="*/ 1614544 h 181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6060" h="1817906">
                <a:moveTo>
                  <a:pt x="1396060" y="915295"/>
                </a:moveTo>
                <a:lnTo>
                  <a:pt x="1393294" y="908953"/>
                </a:lnTo>
                <a:lnTo>
                  <a:pt x="1396060" y="902611"/>
                </a:lnTo>
                <a:lnTo>
                  <a:pt x="1002937" y="203362"/>
                </a:lnTo>
                <a:lnTo>
                  <a:pt x="999763" y="533141"/>
                </a:lnTo>
                <a:cubicBezTo>
                  <a:pt x="815064" y="541319"/>
                  <a:pt x="311899" y="290351"/>
                  <a:pt x="75342" y="0"/>
                </a:cubicBezTo>
                <a:lnTo>
                  <a:pt x="245" y="907471"/>
                </a:lnTo>
                <a:lnTo>
                  <a:pt x="0" y="907471"/>
                </a:lnTo>
                <a:lnTo>
                  <a:pt x="123" y="908953"/>
                </a:lnTo>
                <a:lnTo>
                  <a:pt x="0" y="910435"/>
                </a:lnTo>
                <a:lnTo>
                  <a:pt x="245" y="910435"/>
                </a:lnTo>
                <a:lnTo>
                  <a:pt x="75342" y="1817906"/>
                </a:lnTo>
                <a:cubicBezTo>
                  <a:pt x="311899" y="1527555"/>
                  <a:pt x="815064" y="1276587"/>
                  <a:pt x="999763" y="1284765"/>
                </a:cubicBezTo>
                <a:lnTo>
                  <a:pt x="1002937" y="1614544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rgbClr val="0268FE">
              <a:shade val="15000"/>
            </a:srgbClr>
          </a:lnRef>
          <a:fillRef idx="1">
            <a:srgbClr val="0268FE"/>
          </a:fillRef>
          <a:effectRef idx="0">
            <a:srgbClr val="0268FE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rgbClr val="FFFFFF"/>
              </a:solidFill>
              <a:latin typeface="思源黑体 CN Bold" charset="0"/>
              <a:ea typeface="思源黑体 CN Bold" charset="0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59" grpId="0" animBg="1"/>
      <p:bldP spid="60" grpId="0" animBg="1"/>
      <p:bldP spid="62" grpId="0"/>
      <p:bldP spid="67" grpId="0" animBg="1"/>
      <p:bldP spid="147" grpId="1" animBg="1"/>
      <p:bldP spid="59" grpId="1" animBg="1"/>
      <p:bldP spid="60" grpId="1" animBg="1"/>
      <p:bldP spid="62" grpId="1"/>
      <p:bldP spid="67" grpId="1" animBg="1"/>
      <p:bldP spid="153" grpId="0" animBg="1"/>
      <p:bldP spid="64" grpId="0" animBg="1"/>
      <p:bldP spid="65" grpId="0"/>
      <p:bldP spid="66" grpId="0" animBg="1"/>
      <p:bldP spid="68" grpId="0" animBg="1"/>
      <p:bldP spid="153" grpId="1" animBg="1"/>
      <p:bldP spid="64" grpId="1" animBg="1"/>
      <p:bldP spid="65" grpId="1"/>
      <p:bldP spid="66" grpId="1" animBg="1"/>
      <p:bldP spid="6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电镜大模型训练</a:t>
            </a:r>
            <a:endParaRPr kumimoji="0" lang="zh-CN" altLang="en-US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8125" y="1012825"/>
            <a:ext cx="11382375" cy="1531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针对</a:t>
            </a:r>
            <a:r>
              <a:rPr lang="zh-CN" altLang="en-US" sz="24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电镜底层特征的Token构建</a:t>
            </a:r>
            <a:endParaRPr lang="zh-CN" altLang="en-US" sz="2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构建神经元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轮廓提取知识图谱</a:t>
            </a:r>
            <a:r>
              <a:rPr kumimoji="1"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，实现分割结果的矫正与置信度提升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  <a:sym typeface="+mn-ea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搭建神经元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跨模态、跨尺度</a:t>
            </a:r>
            <a:r>
              <a:rPr kumimoji="1"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预训练框架，实现电镜图像中的细粒度视觉特征提取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lang="zh-CN" altLang="en-US" sz="2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lang="zh-CN" altLang="en-US" sz="2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lang="zh-CN" altLang="en-US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4143375" y="2766060"/>
            <a:ext cx="7319645" cy="310197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98315" y="3232150"/>
            <a:ext cx="7056755" cy="2613025"/>
          </a:xfrm>
          <a:prstGeom prst="rect">
            <a:avLst/>
          </a:prstGeom>
        </p:spPr>
      </p:pic>
      <p:sp>
        <p:nvSpPr>
          <p:cNvPr id="38" name="手动操作 16"/>
          <p:cNvSpPr/>
          <p:nvPr>
            <p:custDataLst>
              <p:tags r:id="rId6"/>
            </p:custDataLst>
          </p:nvPr>
        </p:nvSpPr>
        <p:spPr>
          <a:xfrm>
            <a:off x="4143375" y="2766060"/>
            <a:ext cx="732853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针对电镜底层特征的</a:t>
            </a:r>
            <a:r>
              <a:rPr kumimoji="1"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Token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任意多边形: 形状 120"/>
          <p:cNvSpPr/>
          <p:nvPr>
            <p:custDataLst>
              <p:tags r:id="rId7"/>
            </p:custDataLst>
          </p:nvPr>
        </p:nvSpPr>
        <p:spPr>
          <a:xfrm rot="10800000" flipH="1">
            <a:off x="3335655" y="3731260"/>
            <a:ext cx="1120140" cy="1452880"/>
          </a:xfrm>
          <a:custGeom>
            <a:avLst/>
            <a:gdLst>
              <a:gd name="connsiteX0" fmla="*/ 1396060 w 1396060"/>
              <a:gd name="connsiteY0" fmla="*/ 915295 h 1817906"/>
              <a:gd name="connsiteX1" fmla="*/ 1393294 w 1396060"/>
              <a:gd name="connsiteY1" fmla="*/ 908953 h 1817906"/>
              <a:gd name="connsiteX2" fmla="*/ 1396060 w 1396060"/>
              <a:gd name="connsiteY2" fmla="*/ 902611 h 1817906"/>
              <a:gd name="connsiteX3" fmla="*/ 1002937 w 1396060"/>
              <a:gd name="connsiteY3" fmla="*/ 203362 h 1817906"/>
              <a:gd name="connsiteX4" fmla="*/ 999763 w 1396060"/>
              <a:gd name="connsiteY4" fmla="*/ 533141 h 1817906"/>
              <a:gd name="connsiteX5" fmla="*/ 75342 w 1396060"/>
              <a:gd name="connsiteY5" fmla="*/ 0 h 1817906"/>
              <a:gd name="connsiteX6" fmla="*/ 245 w 1396060"/>
              <a:gd name="connsiteY6" fmla="*/ 907471 h 1817906"/>
              <a:gd name="connsiteX7" fmla="*/ 0 w 1396060"/>
              <a:gd name="connsiteY7" fmla="*/ 907471 h 1817906"/>
              <a:gd name="connsiteX8" fmla="*/ 123 w 1396060"/>
              <a:gd name="connsiteY8" fmla="*/ 908953 h 1817906"/>
              <a:gd name="connsiteX9" fmla="*/ 0 w 1396060"/>
              <a:gd name="connsiteY9" fmla="*/ 910435 h 1817906"/>
              <a:gd name="connsiteX10" fmla="*/ 245 w 1396060"/>
              <a:gd name="connsiteY10" fmla="*/ 910435 h 1817906"/>
              <a:gd name="connsiteX11" fmla="*/ 75342 w 1396060"/>
              <a:gd name="connsiteY11" fmla="*/ 1817906 h 1817906"/>
              <a:gd name="connsiteX12" fmla="*/ 999763 w 1396060"/>
              <a:gd name="connsiteY12" fmla="*/ 1284765 h 1817906"/>
              <a:gd name="connsiteX13" fmla="*/ 1002937 w 1396060"/>
              <a:gd name="connsiteY13" fmla="*/ 1614544 h 181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6060" h="1817906">
                <a:moveTo>
                  <a:pt x="1396060" y="915295"/>
                </a:moveTo>
                <a:lnTo>
                  <a:pt x="1393294" y="908953"/>
                </a:lnTo>
                <a:lnTo>
                  <a:pt x="1396060" y="902611"/>
                </a:lnTo>
                <a:lnTo>
                  <a:pt x="1002937" y="203362"/>
                </a:lnTo>
                <a:lnTo>
                  <a:pt x="999763" y="533141"/>
                </a:lnTo>
                <a:cubicBezTo>
                  <a:pt x="815064" y="541319"/>
                  <a:pt x="311899" y="290351"/>
                  <a:pt x="75342" y="0"/>
                </a:cubicBezTo>
                <a:lnTo>
                  <a:pt x="245" y="907471"/>
                </a:lnTo>
                <a:lnTo>
                  <a:pt x="0" y="907471"/>
                </a:lnTo>
                <a:lnTo>
                  <a:pt x="123" y="908953"/>
                </a:lnTo>
                <a:lnTo>
                  <a:pt x="0" y="910435"/>
                </a:lnTo>
                <a:lnTo>
                  <a:pt x="245" y="910435"/>
                </a:lnTo>
                <a:lnTo>
                  <a:pt x="75342" y="1817906"/>
                </a:lnTo>
                <a:cubicBezTo>
                  <a:pt x="311899" y="1527555"/>
                  <a:pt x="815064" y="1276587"/>
                  <a:pt x="999763" y="1284765"/>
                </a:cubicBezTo>
                <a:lnTo>
                  <a:pt x="1002937" y="1614544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rgbClr val="0268FE">
              <a:shade val="15000"/>
            </a:srgbClr>
          </a:lnRef>
          <a:fillRef idx="1">
            <a:srgbClr val="0268FE"/>
          </a:fillRef>
          <a:effectRef idx="0">
            <a:srgbClr val="0268FE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rgbClr val="FFFFFF"/>
              </a:solidFill>
              <a:latin typeface="思源黑体 CN Bold" charset="0"/>
              <a:ea typeface="思源黑体 CN Bold" charset="0"/>
              <a:cs typeface="阿里巴巴普惠体 B" panose="00020600040101010101" pitchFamily="18" charset="-122"/>
            </a:endParaRPr>
          </a:p>
        </p:txBody>
      </p:sp>
      <p:pic>
        <p:nvPicPr>
          <p:cNvPr id="7" name="图片 6" descr="imag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5475" b="32815"/>
          <a:stretch>
            <a:fillRect/>
          </a:stretch>
        </p:blipFill>
        <p:spPr>
          <a:xfrm>
            <a:off x="423545" y="2766060"/>
            <a:ext cx="2997835" cy="3115945"/>
          </a:xfrm>
          <a:prstGeom prst="rect">
            <a:avLst/>
          </a:prstGeom>
        </p:spPr>
      </p:pic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电镜大模型训练</a:t>
            </a:r>
            <a:endParaRPr kumimoji="0" lang="zh-CN" altLang="en-US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8125" y="1012825"/>
            <a:ext cx="11010265" cy="2423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百亿级参数量自回归网络训</a:t>
            </a:r>
            <a:r>
              <a:rPr lang="zh-CN" sz="2400" b="1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练</a:t>
            </a:r>
            <a:endParaRPr lang="zh-CN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自适应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搜索网络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模型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结构，并通过将网络结构拓展到百亿级别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</a:t>
            </a:r>
            <a:r>
              <a:rPr kumimoji="1"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Token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门控机制</a:t>
            </a:r>
            <a:r>
              <a:rPr kumimoji="1"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kumimoji="1"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全序列预测范式</a:t>
            </a:r>
            <a:r>
              <a:rPr kumimoji="1"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，有效提升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自回归模型尺度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lang="zh-CN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lang="zh-CN" altLang="en-US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4143375" y="2800985"/>
            <a:ext cx="7319645" cy="310197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852730214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35" y="3493770"/>
            <a:ext cx="7247890" cy="2085340"/>
          </a:xfrm>
          <a:prstGeom prst="rect">
            <a:avLst/>
          </a:prstGeom>
        </p:spPr>
      </p:pic>
      <p:sp>
        <p:nvSpPr>
          <p:cNvPr id="38" name="手动操作 16"/>
          <p:cNvSpPr/>
          <p:nvPr>
            <p:custDataLst>
              <p:tags r:id="rId6"/>
            </p:custDataLst>
          </p:nvPr>
        </p:nvSpPr>
        <p:spPr>
          <a:xfrm>
            <a:off x="4143375" y="2800985"/>
            <a:ext cx="732853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7373"/>
              </a:gs>
              <a:gs pos="99000">
                <a:srgbClr val="FF69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百亿级自回归网络训练策略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7"/>
            </p:custDataLst>
          </p:nvPr>
        </p:nvSpPr>
        <p:spPr>
          <a:xfrm>
            <a:off x="422910" y="2800985"/>
            <a:ext cx="3507105" cy="309499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0390" y="3429000"/>
            <a:ext cx="3079540" cy="2304000"/>
          </a:xfrm>
          <a:prstGeom prst="rect">
            <a:avLst/>
          </a:prstGeom>
        </p:spPr>
      </p:pic>
      <p:sp>
        <p:nvSpPr>
          <p:cNvPr id="3" name="手动操作 16"/>
          <p:cNvSpPr/>
          <p:nvPr>
            <p:custDataLst>
              <p:tags r:id="rId10"/>
            </p:custDataLst>
          </p:nvPr>
        </p:nvSpPr>
        <p:spPr>
          <a:xfrm>
            <a:off x="414020" y="2800985"/>
            <a:ext cx="350710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PB级电镜图像数据构建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任意多边形: 形状 120"/>
          <p:cNvSpPr/>
          <p:nvPr>
            <p:custDataLst>
              <p:tags r:id="rId11"/>
            </p:custDataLst>
          </p:nvPr>
        </p:nvSpPr>
        <p:spPr>
          <a:xfrm rot="10800000" flipH="1">
            <a:off x="3335655" y="3766185"/>
            <a:ext cx="1120140" cy="1452880"/>
          </a:xfrm>
          <a:custGeom>
            <a:avLst/>
            <a:gdLst>
              <a:gd name="connsiteX0" fmla="*/ 1396060 w 1396060"/>
              <a:gd name="connsiteY0" fmla="*/ 915295 h 1817906"/>
              <a:gd name="connsiteX1" fmla="*/ 1393294 w 1396060"/>
              <a:gd name="connsiteY1" fmla="*/ 908953 h 1817906"/>
              <a:gd name="connsiteX2" fmla="*/ 1396060 w 1396060"/>
              <a:gd name="connsiteY2" fmla="*/ 902611 h 1817906"/>
              <a:gd name="connsiteX3" fmla="*/ 1002937 w 1396060"/>
              <a:gd name="connsiteY3" fmla="*/ 203362 h 1817906"/>
              <a:gd name="connsiteX4" fmla="*/ 999763 w 1396060"/>
              <a:gd name="connsiteY4" fmla="*/ 533141 h 1817906"/>
              <a:gd name="connsiteX5" fmla="*/ 75342 w 1396060"/>
              <a:gd name="connsiteY5" fmla="*/ 0 h 1817906"/>
              <a:gd name="connsiteX6" fmla="*/ 245 w 1396060"/>
              <a:gd name="connsiteY6" fmla="*/ 907471 h 1817906"/>
              <a:gd name="connsiteX7" fmla="*/ 0 w 1396060"/>
              <a:gd name="connsiteY7" fmla="*/ 907471 h 1817906"/>
              <a:gd name="connsiteX8" fmla="*/ 123 w 1396060"/>
              <a:gd name="connsiteY8" fmla="*/ 908953 h 1817906"/>
              <a:gd name="connsiteX9" fmla="*/ 0 w 1396060"/>
              <a:gd name="connsiteY9" fmla="*/ 910435 h 1817906"/>
              <a:gd name="connsiteX10" fmla="*/ 245 w 1396060"/>
              <a:gd name="connsiteY10" fmla="*/ 910435 h 1817906"/>
              <a:gd name="connsiteX11" fmla="*/ 75342 w 1396060"/>
              <a:gd name="connsiteY11" fmla="*/ 1817906 h 1817906"/>
              <a:gd name="connsiteX12" fmla="*/ 999763 w 1396060"/>
              <a:gd name="connsiteY12" fmla="*/ 1284765 h 1817906"/>
              <a:gd name="connsiteX13" fmla="*/ 1002937 w 1396060"/>
              <a:gd name="connsiteY13" fmla="*/ 1614544 h 181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6060" h="1817906">
                <a:moveTo>
                  <a:pt x="1396060" y="915295"/>
                </a:moveTo>
                <a:lnTo>
                  <a:pt x="1393294" y="908953"/>
                </a:lnTo>
                <a:lnTo>
                  <a:pt x="1396060" y="902611"/>
                </a:lnTo>
                <a:lnTo>
                  <a:pt x="1002937" y="203362"/>
                </a:lnTo>
                <a:lnTo>
                  <a:pt x="999763" y="533141"/>
                </a:lnTo>
                <a:cubicBezTo>
                  <a:pt x="815064" y="541319"/>
                  <a:pt x="311899" y="290351"/>
                  <a:pt x="75342" y="0"/>
                </a:cubicBezTo>
                <a:lnTo>
                  <a:pt x="245" y="907471"/>
                </a:lnTo>
                <a:lnTo>
                  <a:pt x="0" y="907471"/>
                </a:lnTo>
                <a:lnTo>
                  <a:pt x="123" y="908953"/>
                </a:lnTo>
                <a:lnTo>
                  <a:pt x="0" y="910435"/>
                </a:lnTo>
                <a:lnTo>
                  <a:pt x="245" y="910435"/>
                </a:lnTo>
                <a:lnTo>
                  <a:pt x="75342" y="1817906"/>
                </a:lnTo>
                <a:cubicBezTo>
                  <a:pt x="311899" y="1527555"/>
                  <a:pt x="815064" y="1276587"/>
                  <a:pt x="999763" y="1284765"/>
                </a:cubicBezTo>
                <a:lnTo>
                  <a:pt x="1002937" y="1614544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FF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rgbClr val="0268FE">
              <a:shade val="15000"/>
            </a:srgbClr>
          </a:lnRef>
          <a:fillRef idx="1">
            <a:srgbClr val="0268FE"/>
          </a:fillRef>
          <a:effectRef idx="0">
            <a:srgbClr val="0268FE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rgbClr val="FFFFFF"/>
              </a:solidFill>
              <a:latin typeface="思源黑体 CN Bold" charset="0"/>
              <a:ea typeface="思源黑体 CN Bold" charset="0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精准电镜图像分割</a:t>
            </a:r>
            <a:endParaRPr kumimoji="0" lang="zh-CN" altLang="en-US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1012825"/>
            <a:ext cx="1052893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基于神经元骨架视觉提示的分割网络设计</a:t>
            </a:r>
            <a:endParaRPr kumimoji="1" 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通过注意力机制引导，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将神经元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骨架网络知识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注入分割模型</a:t>
            </a:r>
            <a:endParaRPr kumimoji="1" 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通过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注意力</a:t>
            </a:r>
            <a:r>
              <a:rPr kumimoji="1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分解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机制</a:t>
            </a: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保留主要特征，减少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无关信息</a:t>
            </a: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的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干扰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  <a:sym typeface="+mn-ea"/>
            </a:endParaRPr>
          </a:p>
          <a:p>
            <a:pPr marL="800100" lvl="2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kumimoji="1" 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lang="zh-CN" altLang="en-US" sz="24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923290" y="2582545"/>
            <a:ext cx="5578475" cy="353631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手动操作 16"/>
          <p:cNvSpPr/>
          <p:nvPr>
            <p:custDataLst>
              <p:tags r:id="rId4"/>
            </p:custDataLst>
          </p:nvPr>
        </p:nvSpPr>
        <p:spPr>
          <a:xfrm>
            <a:off x="926465" y="2582545"/>
            <a:ext cx="558609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外部注入骨架特征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65" y="3044190"/>
            <a:ext cx="5575935" cy="3074670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6636385" y="2582545"/>
            <a:ext cx="3571875" cy="353631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9" name="手动操作 16"/>
          <p:cNvSpPr/>
          <p:nvPr>
            <p:custDataLst>
              <p:tags r:id="rId7"/>
            </p:custDataLst>
          </p:nvPr>
        </p:nvSpPr>
        <p:spPr>
          <a:xfrm>
            <a:off x="6639560" y="2582545"/>
            <a:ext cx="357695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去除泛化冗余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7545" y="3044190"/>
            <a:ext cx="2819400" cy="3074670"/>
          </a:xfrm>
          <a:prstGeom prst="rect">
            <a:avLst/>
          </a:prstGeom>
        </p:spPr>
      </p:pic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精准电镜图像分割</a:t>
            </a:r>
            <a:endParaRPr kumimoji="0" lang="zh-CN" altLang="en-US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1012825"/>
            <a:ext cx="11629390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</a:t>
            </a: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电镜纹理结构的互补掩码机制</a:t>
            </a:r>
            <a:endParaRPr kumimoji="1" 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通过</a:t>
            </a:r>
            <a:r>
              <a:rPr kumimoji="1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双支路网络</a:t>
            </a: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对互补掩码图像进行一致性学习，促进模型提取领域无关的特征</a:t>
            </a:r>
            <a:endParaRPr kumimoji="1" sz="2200" dirty="0"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将掩码重建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建模</a:t>
            </a: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为</a:t>
            </a:r>
            <a:r>
              <a:rPr kumimoji="1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稀疏信号重建</a:t>
            </a: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问题，证明互补掩码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更有利于</a:t>
            </a:r>
            <a:r>
              <a:rPr kumimoji="1" sz="2200" dirty="0"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提取领域不变特征</a:t>
            </a:r>
            <a:endParaRPr lang="zh-CN" altLang="en-US" sz="22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5" name="图片 1" descr="C:\Users\远行客\AppData\Roaming\Tencent\Users\1053890787\QQ\WinTemp\RichOle\8$Y459%I}8[81%KB5_R7D(K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910" y="3026410"/>
            <a:ext cx="4627245" cy="311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1899053189" descr="C:\Users\远行客\AppData\Roaming\Tencent\Users\1053890787\QQ\WinTemp\RichOle\@9UZZ8@IO7U0W1]U)NGW_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3159760"/>
            <a:ext cx="5204460" cy="2903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955040" y="2564765"/>
            <a:ext cx="4730115" cy="3536315"/>
          </a:xfrm>
          <a:prstGeom prst="rect">
            <a:avLst/>
          </a:prstGeom>
          <a:noFill/>
          <a:ln w="6350">
            <a:solidFill>
              <a:srgbClr val="C00000">
                <a:alpha val="34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手动操作 16"/>
          <p:cNvSpPr/>
          <p:nvPr>
            <p:custDataLst>
              <p:tags r:id="rId7"/>
            </p:custDataLst>
          </p:nvPr>
        </p:nvSpPr>
        <p:spPr>
          <a:xfrm>
            <a:off x="958215" y="2564765"/>
            <a:ext cx="473710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基于掩码进行信息互补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6010275" y="2564765"/>
            <a:ext cx="5126355" cy="3536315"/>
          </a:xfrm>
          <a:prstGeom prst="rect">
            <a:avLst/>
          </a:prstGeom>
          <a:noFill/>
          <a:ln w="6350">
            <a:solidFill>
              <a:srgbClr val="C00000">
                <a:alpha val="34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0" name="手动操作 16"/>
          <p:cNvSpPr/>
          <p:nvPr>
            <p:custDataLst>
              <p:tags r:id="rId9"/>
            </p:custDataLst>
          </p:nvPr>
        </p:nvSpPr>
        <p:spPr>
          <a:xfrm>
            <a:off x="6013450" y="2564765"/>
            <a:ext cx="513397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稀疏信号重建与一致性约束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精细神经元重建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1012825"/>
            <a:ext cx="1108011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形态特征和图像特征融合的网络设计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基于3D点云数据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自动提取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神经元的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骨架结构</a:t>
            </a: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，简化形态并保留主要拓扑结构</a:t>
            </a:r>
            <a:endParaRPr kumimoji="1" 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构建图网络建模过分割片段与骨架特征，实现</a:t>
            </a:r>
            <a:r>
              <a:rPr kumimoji="1" 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细粒度对齐</a:t>
            </a:r>
            <a:r>
              <a:rPr kumimoji="1"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kumimoji="1" lang="zh-CN" altLang="en-US" sz="2200" b="1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10845" y="2887345"/>
            <a:ext cx="4712970" cy="310197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手动操作 16"/>
          <p:cNvSpPr/>
          <p:nvPr>
            <p:custDataLst>
              <p:tags r:id="rId4"/>
            </p:custDataLst>
          </p:nvPr>
        </p:nvSpPr>
        <p:spPr>
          <a:xfrm>
            <a:off x="414020" y="2887345"/>
            <a:ext cx="471868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骨架结构提取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5228590" y="2887345"/>
            <a:ext cx="6252210" cy="309499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手动操作 16"/>
          <p:cNvSpPr/>
          <p:nvPr>
            <p:custDataLst>
              <p:tags r:id="rId6"/>
            </p:custDataLst>
          </p:nvPr>
        </p:nvSpPr>
        <p:spPr>
          <a:xfrm>
            <a:off x="5219700" y="2887345"/>
            <a:ext cx="625221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buClrTx/>
              <a:buSzTx/>
              <a:buFontTx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神经元骨架-分割片段对齐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7" name="屏幕快照 2023-11-05 下午8.30.26.png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6214" r="10766" b="18224"/>
          <a:stretch>
            <a:fillRect/>
          </a:stretch>
        </p:blipFill>
        <p:spPr bwMode="auto">
          <a:xfrm>
            <a:off x="8427720" y="3580130"/>
            <a:ext cx="295719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94630" y="3580130"/>
            <a:ext cx="3078480" cy="199644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11480" y="3049905"/>
            <a:ext cx="4667250" cy="3056890"/>
            <a:chOff x="1179" y="5274"/>
            <a:chExt cx="6300" cy="4126"/>
          </a:xfrm>
        </p:grpSpPr>
        <p:sp>
          <p:nvSpPr>
            <p:cNvPr id="12" name="矩形 11"/>
            <p:cNvSpPr/>
            <p:nvPr/>
          </p:nvSpPr>
          <p:spPr>
            <a:xfrm>
              <a:off x="2989" y="5790"/>
              <a:ext cx="4491" cy="33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30" y="5810"/>
              <a:ext cx="1650" cy="33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79" y="5274"/>
              <a:ext cx="6289" cy="4126"/>
            </a:xfrm>
            <a:prstGeom prst="rect">
              <a:avLst/>
            </a:prstGeom>
          </p:spPr>
        </p:pic>
      </p:grp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1919" y="674919"/>
            <a:ext cx="12071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563495" y="1659255"/>
            <a:ext cx="611060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个人基本情况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已取得的学术成果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拟开展研究工作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项目特色与创新之处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1457" y="1710638"/>
            <a:ext cx="11844000" cy="72008"/>
          </a:xfrm>
          <a:prstGeom prst="rect">
            <a:avLst/>
          </a:prstGeom>
          <a:gradFill flip="none" rotWithShape="1">
            <a:gsLst>
              <a:gs pos="0">
                <a:srgbClr val="FF7373"/>
              </a:gs>
              <a:gs pos="50000">
                <a:srgbClr val="C00000"/>
              </a:gs>
              <a:gs pos="100000">
                <a:srgbClr val="FFEBEB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9"/>
    </mc:Choice>
    <mc:Fallback>
      <p:transition spd="slow" advTm="1120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精细神经元重建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1012825"/>
            <a:ext cx="1148016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候选竞争和多步推理的长程追踪机制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融合了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骨架感知形态特征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和图像特征，增强了神经元片段特征的辨别能力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800100" lvl="1" indent="-3429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设计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候选竞争和多步推理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的长程追踪机制，在多个候选片段之间进行竞争性推理</a:t>
            </a:r>
            <a:r>
              <a:rPr kumimoji="1"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kumimoji="1" lang="en-US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Wingdings" panose="05000000000000000000" charset="0"/>
              <a:buChar char="Ø"/>
            </a:pPr>
            <a:endParaRPr kumimoji="1" lang="zh-CN" altLang="en-US" sz="2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758940" y="2868295"/>
            <a:ext cx="4712970" cy="310197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手动操作 16"/>
          <p:cNvSpPr/>
          <p:nvPr>
            <p:custDataLst>
              <p:tags r:id="rId4"/>
            </p:custDataLst>
          </p:nvPr>
        </p:nvSpPr>
        <p:spPr>
          <a:xfrm>
            <a:off x="6762115" y="2868295"/>
            <a:ext cx="471868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buClrTx/>
              <a:buSzTx/>
              <a:buFontTx/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多步推理的神经元长程追踪机制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431800" y="2868295"/>
            <a:ext cx="5840730" cy="309499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手动操作 16"/>
          <p:cNvSpPr/>
          <p:nvPr>
            <p:custDataLst>
              <p:tags r:id="rId6"/>
            </p:custDataLst>
          </p:nvPr>
        </p:nvSpPr>
        <p:spPr>
          <a:xfrm>
            <a:off x="422910" y="2868295"/>
            <a:ext cx="584962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骨架和图像特征融合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3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/>
          <a:stretch>
            <a:fillRect/>
          </a:stretch>
        </p:blipFill>
        <p:spPr bwMode="auto">
          <a:xfrm>
            <a:off x="565150" y="3489960"/>
            <a:ext cx="4656455" cy="216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/>
          <a:srcRect t="7209"/>
          <a:stretch>
            <a:fillRect/>
          </a:stretch>
        </p:blipFill>
        <p:spPr bwMode="auto">
          <a:xfrm flipH="1" flipV="1">
            <a:off x="4095750" y="3524250"/>
            <a:ext cx="2008505" cy="2229485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1" name="组合 30"/>
          <p:cNvGrpSpPr/>
          <p:nvPr/>
        </p:nvGrpSpPr>
        <p:grpSpPr>
          <a:xfrm>
            <a:off x="6711405" y="3330575"/>
            <a:ext cx="4622075" cy="2584750"/>
            <a:chOff x="7685476" y="2443643"/>
            <a:chExt cx="4606931" cy="3492958"/>
          </a:xfrm>
        </p:grpSpPr>
        <p:pic>
          <p:nvPicPr>
            <p:cNvPr id="32" name="图片 43" descr="屏幕快照 2023-04-08 上午11.02.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416" y="4261981"/>
              <a:ext cx="2078370" cy="161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文本框 16"/>
            <p:cNvSpPr txBox="1"/>
            <p:nvPr/>
          </p:nvSpPr>
          <p:spPr>
            <a:xfrm>
              <a:off x="11810752" y="4357658"/>
              <a:ext cx="481655" cy="157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kern="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神经元</a:t>
              </a:r>
              <a:endParaRPr lang="en-US" altLang="zh-CN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algn="ctr">
                <a:defRPr/>
              </a:pPr>
              <a:r>
                <a:rPr lang="zh-CN" altLang="en-US" sz="1400" kern="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模型</a:t>
              </a:r>
              <a:r>
                <a:rPr lang="en-US" altLang="zh-CN" sz="1400" kern="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endParaRPr lang="zh-CN" altLang="zh-CN" sz="1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35" name="文本框 16"/>
            <p:cNvSpPr txBox="1"/>
            <p:nvPr/>
          </p:nvSpPr>
          <p:spPr>
            <a:xfrm>
              <a:off x="9601402" y="2532239"/>
              <a:ext cx="1019860" cy="622138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生长点及方向预测</a:t>
              </a:r>
              <a:endPara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685476" y="2443643"/>
              <a:ext cx="1944238" cy="3283983"/>
              <a:chOff x="4839431" y="3325824"/>
              <a:chExt cx="2009183" cy="3105074"/>
            </a:xfrm>
          </p:grpSpPr>
          <p:pic>
            <p:nvPicPr>
              <p:cNvPr id="37" name="未命名作品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0" t="10854" r="56937"/>
              <a:stretch>
                <a:fillRect/>
              </a:stretch>
            </p:blipFill>
            <p:spPr bwMode="auto">
              <a:xfrm>
                <a:off x="5024438" y="3325824"/>
                <a:ext cx="1028591" cy="1829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Shape 523"/>
              <p:cNvSpPr/>
              <p:nvPr/>
            </p:nvSpPr>
            <p:spPr bwMode="auto">
              <a:xfrm rot="20131945">
                <a:off x="5848421" y="3760810"/>
                <a:ext cx="200084" cy="69961"/>
              </a:xfrm>
              <a:prstGeom prst="rightArrow">
                <a:avLst>
                  <a:gd name="adj1" fmla="val 19031"/>
                  <a:gd name="adj2" fmla="val 116101"/>
                </a:avLst>
              </a:prstGeom>
              <a:solidFill>
                <a:schemeClr val="accent3">
                  <a:satOff val="18648"/>
                  <a:lumOff val="5971"/>
                </a:schemeClr>
              </a:solidFill>
              <a:ln w="12700">
                <a:miter lim="400000"/>
              </a:ln>
            </p:spPr>
            <p:txBody>
              <a:bodyPr lIns="71437" tIns="71437" rIns="71437" bIns="71437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05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39" name="Shape 524"/>
              <p:cNvSpPr>
                <a:spLocks noChangeArrowheads="1"/>
              </p:cNvSpPr>
              <p:nvPr/>
            </p:nvSpPr>
            <p:spPr bwMode="auto">
              <a:xfrm>
                <a:off x="5872755" y="4482433"/>
                <a:ext cx="975859" cy="456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latin typeface="Helvetica" panose="020B0604020202020204" pitchFamily="34" charset="0"/>
                    <a:ea typeface="黑体" panose="02010609060101010101" pitchFamily="49" charset="-122"/>
                    <a:cs typeface="Helvetica" panose="020B0604020202020204" pitchFamily="34" charset="0"/>
                    <a:sym typeface="Helvetica" panose="020B0604020202020204" pitchFamily="34" charset="0"/>
                  </a:rPr>
                  <a:t>特征提取</a:t>
                </a:r>
                <a:endParaRPr lang="zh-CN" altLang="en-US" sz="1400" dirty="0">
                  <a:latin typeface="Helvetica" panose="020B0604020202020204" pitchFamily="34" charset="0"/>
                  <a:ea typeface="黑体" panose="02010609060101010101" pitchFamily="49" charset="-122"/>
                  <a:cs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  <p:sp>
            <p:nvSpPr>
              <p:cNvPr id="40" name="Shape 525"/>
              <p:cNvSpPr/>
              <p:nvPr/>
            </p:nvSpPr>
            <p:spPr bwMode="auto">
              <a:xfrm flipV="1">
                <a:off x="6133453" y="4224001"/>
                <a:ext cx="623447" cy="282146"/>
              </a:xfrm>
              <a:prstGeom prst="rightArrow">
                <a:avLst>
                  <a:gd name="adj1" fmla="val 44743"/>
                  <a:gd name="adj2" fmla="val 49475"/>
                </a:avLst>
              </a:prstGeom>
              <a:solidFill>
                <a:schemeClr val="accent3">
                  <a:satOff val="18648"/>
                  <a:lumOff val="5971"/>
                </a:schemeClr>
              </a:solidFill>
              <a:ln w="12700">
                <a:miter lim="400000"/>
              </a:ln>
            </p:spPr>
            <p:txBody>
              <a:bodyPr lIns="71437" tIns="71437" rIns="71437" bIns="71437" anchor="ctr"/>
              <a:lstStyle/>
              <a:p>
                <a:pPr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05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41" name="Group 554"/>
              <p:cNvGrpSpPr/>
              <p:nvPr/>
            </p:nvGrpSpPr>
            <p:grpSpPr bwMode="auto">
              <a:xfrm>
                <a:off x="5259686" y="5185930"/>
                <a:ext cx="714585" cy="853164"/>
                <a:chOff x="0" y="0"/>
                <a:chExt cx="2206824" cy="2385250"/>
              </a:xfrm>
            </p:grpSpPr>
            <p:pic>
              <p:nvPicPr>
                <p:cNvPr id="42" name="Snipaste_2023-11-07_10-33-01-filtered.jpeg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878" t="46118" r="25899" b="10666"/>
                <a:stretch>
                  <a:fillRect/>
                </a:stretch>
              </p:blipFill>
              <p:spPr bwMode="auto">
                <a:xfrm>
                  <a:off x="0" y="349358"/>
                  <a:ext cx="1337692" cy="2035893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4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Snipaste_2023-11-07_10-33-37-filtered.jpeg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39" t="45985" r="24126" b="10666"/>
                <a:stretch>
                  <a:fillRect/>
                </a:stretch>
              </p:blipFill>
              <p:spPr bwMode="auto">
                <a:xfrm>
                  <a:off x="437869" y="231725"/>
                  <a:ext cx="1329442" cy="2042149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4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Snipaste_2023-11-07_10-33-57-filtered.jpeg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264" t="44090" r="24480" b="12334"/>
                <a:stretch>
                  <a:fillRect/>
                </a:stretch>
              </p:blipFill>
              <p:spPr bwMode="auto">
                <a:xfrm>
                  <a:off x="867600" y="0"/>
                  <a:ext cx="1339225" cy="2052884"/>
                </a:xfrm>
                <a:prstGeom prst="rect">
                  <a:avLst/>
                </a:prstGeom>
                <a:noFill/>
                <a:ln w="25400">
                  <a:solidFill>
                    <a:srgbClr val="FFFFFF"/>
                  </a:solidFill>
                  <a:miter lim="4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" name="Shape 555"/>
              <p:cNvSpPr>
                <a:spLocks noChangeArrowheads="1"/>
              </p:cNvSpPr>
              <p:nvPr/>
            </p:nvSpPr>
            <p:spPr bwMode="auto">
              <a:xfrm>
                <a:off x="4839431" y="4138007"/>
                <a:ext cx="1067139" cy="456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1400" dirty="0">
                    <a:latin typeface="Helvetica" panose="020B0604020202020204" pitchFamily="34" charset="0"/>
                    <a:ea typeface="黑体" panose="02010609060101010101" pitchFamily="49" charset="-122"/>
                    <a:cs typeface="Helvetica" panose="020B0604020202020204" pitchFamily="34" charset="0"/>
                    <a:sym typeface="Helvetica" panose="020B0604020202020204" pitchFamily="34" charset="0"/>
                  </a:rPr>
                  <a:t>3D 视图</a:t>
                </a:r>
                <a:endParaRPr lang="zh-CN" altLang="zh-CN" sz="1400" dirty="0">
                  <a:latin typeface="Helvetica" panose="020B0604020202020204" pitchFamily="34" charset="0"/>
                  <a:ea typeface="黑体" panose="02010609060101010101" pitchFamily="49" charset="-122"/>
                  <a:cs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  <p:sp>
            <p:nvSpPr>
              <p:cNvPr id="50" name="Shape 556"/>
              <p:cNvSpPr>
                <a:spLocks noChangeArrowheads="1"/>
              </p:cNvSpPr>
              <p:nvPr/>
            </p:nvSpPr>
            <p:spPr bwMode="auto">
              <a:xfrm>
                <a:off x="5210845" y="5972562"/>
                <a:ext cx="1555306" cy="458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1400">
                    <a:latin typeface="Helvetica" panose="020B0604020202020204" pitchFamily="34" charset="0"/>
                    <a:ea typeface="黑体" panose="02010609060101010101" pitchFamily="49" charset="-122"/>
                    <a:cs typeface="Helvetica" panose="020B0604020202020204" pitchFamily="34" charset="0"/>
                    <a:sym typeface="Helvetica" panose="020B0604020202020204" pitchFamily="34" charset="0"/>
                  </a:rPr>
                  <a:t>2D 视图</a:t>
                </a:r>
                <a:endParaRPr lang="zh-CN" altLang="zh-CN" sz="1400">
                  <a:latin typeface="Helvetica" panose="020B0604020202020204" pitchFamily="34" charset="0"/>
                  <a:ea typeface="黑体" panose="02010609060101010101" pitchFamily="49" charset="-122"/>
                  <a:cs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</p:grpSp>
        <p:sp>
          <p:nvSpPr>
            <p:cNvPr id="51" name="文本框 16"/>
            <p:cNvSpPr txBox="1"/>
            <p:nvPr/>
          </p:nvSpPr>
          <p:spPr>
            <a:xfrm>
              <a:off x="11172152" y="2522288"/>
              <a:ext cx="954845" cy="622138"/>
            </a:xfrm>
            <a:prstGeom prst="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200" kern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r>
                <a:rPr lang="zh-CN" altLang="en-US" dirty="0"/>
                <a:t>片段候选组选取</a:t>
              </a:r>
              <a:endParaRPr lang="en-US" altLang="zh-CN" dirty="0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7"/>
            <a:srcRect t="12085"/>
            <a:stretch>
              <a:fillRect/>
            </a:stretch>
          </p:blipFill>
          <p:spPr>
            <a:xfrm>
              <a:off x="9629298" y="3204394"/>
              <a:ext cx="2468839" cy="562804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53" name="文本框 16"/>
            <p:cNvSpPr txBox="1"/>
            <p:nvPr/>
          </p:nvSpPr>
          <p:spPr>
            <a:xfrm>
              <a:off x="9601402" y="3876250"/>
              <a:ext cx="2478815" cy="3724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200" kern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r>
                <a:rPr lang="zh-CN" altLang="en-US" dirty="0"/>
                <a:t>神经元追踪</a:t>
              </a:r>
              <a:r>
                <a:rPr lang="en-US" altLang="zh-CN" dirty="0"/>
                <a:t>Transformer</a:t>
              </a:r>
              <a:r>
                <a:rPr lang="zh-CN" altLang="en-US" dirty="0"/>
                <a:t>模型</a:t>
              </a:r>
              <a:endParaRPr lang="en-US" altLang="zh-CN" dirty="0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56690" y="2521092"/>
              <a:ext cx="460078" cy="525791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flipH="1">
              <a:off x="8947814" y="2532239"/>
              <a:ext cx="601862" cy="536055"/>
            </a:xfrm>
            <a:prstGeom prst="rect">
              <a:avLst/>
            </a:prstGeom>
          </p:spPr>
        </p:pic>
      </p:grp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研究基础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平台基础</a:t>
            </a:r>
            <a:endParaRPr kumimoji="0" lang="zh-CN" altLang="en-US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803275"/>
            <a:ext cx="11440160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类脑智能技术及应用国家工程实验室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涵盖了生物医学成像及图像分析、多模态感知与信息处理、智能机器人等领域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由吴枫教授担任实验室主任，团队在大规模神经元数据分析方面拥有深厚技术积累</a:t>
            </a:r>
            <a:endParaRPr kumimoji="1" lang="en-US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endParaRPr kumimoji="1"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813435" y="1889760"/>
            <a:ext cx="4119880" cy="484378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800">
              <a:solidFill>
                <a:srgbClr val="1F42BA"/>
              </a:solidFill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6534150" y="1228725"/>
            <a:ext cx="4119880" cy="616775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800">
              <a:solidFill>
                <a:srgbClr val="1F42BA"/>
              </a:solidFill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pic>
        <p:nvPicPr>
          <p:cNvPr id="3" name="图片 2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48755" y="2346325"/>
            <a:ext cx="3977640" cy="3215005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</p:pic>
      <p:pic>
        <p:nvPicPr>
          <p:cNvPr id="2" name="Picture 2" descr="https://web.stanford.edu/class/cs379c/resources/autobiox/figures/Zeiss_Multi-Beam_Scanning_Electron_Connectome.png"/>
          <p:cNvPicPr>
            <a:picLocks noChangeArrowheads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2" t="8556" r="13443" b="10476"/>
          <a:stretch>
            <a:fillRect/>
          </a:stretch>
        </p:blipFill>
        <p:spPr bwMode="auto">
          <a:xfrm>
            <a:off x="522605" y="2444115"/>
            <a:ext cx="2184400" cy="32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21945" y="5868035"/>
            <a:ext cx="5029835" cy="504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国内第一套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世界最快的多电子束扫描电镜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</a:endParaRPr>
          </a:p>
          <a:p>
            <a:pPr algn="ctr"/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</a:endParaRPr>
          </a:p>
        </p:txBody>
      </p:sp>
      <p:pic>
        <p:nvPicPr>
          <p:cNvPr id="8" name="Picture 4" descr="https://web.stanford.edu/class/cs379c/resources/autobiox/figures/JanuszewskietalNATURE-METHODS-18_Order_of_Magnitude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15"/>
          <a:stretch>
            <a:fillRect/>
          </a:stretch>
        </p:blipFill>
        <p:spPr bwMode="auto">
          <a:xfrm rot="10800000">
            <a:off x="3011805" y="2555875"/>
            <a:ext cx="1887855" cy="30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5510530" y="566547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1056块</a:t>
            </a:r>
            <a:r>
              <a:rPr sz="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高性能GPU卡组成的计算集群</a:t>
            </a:r>
            <a:endParaRPr sz="2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160卡</a:t>
            </a:r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A40（48 GB）高性能集群</a:t>
            </a:r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研究基础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数据基础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845185"/>
            <a:ext cx="8401050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团队已经实现</a:t>
            </a:r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2PB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级的鼠脑电镜成像和六大脑区标注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33880" y="1544955"/>
            <a:ext cx="9075420" cy="4876800"/>
            <a:chOff x="8339" y="3292"/>
            <a:chExt cx="10184" cy="6992"/>
          </a:xfrm>
        </p:grpSpPr>
        <p:grpSp>
          <p:nvGrpSpPr>
            <p:cNvPr id="2" name="组合 1"/>
            <p:cNvGrpSpPr/>
            <p:nvPr/>
          </p:nvGrpSpPr>
          <p:grpSpPr>
            <a:xfrm rot="5400000">
              <a:off x="9700" y="1931"/>
              <a:ext cx="6992" cy="9713"/>
              <a:chOff x="147" y="5502"/>
              <a:chExt cx="6992" cy="409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7" y="5502"/>
                <a:ext cx="6992" cy="409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kumimoji="1" lang="zh-CN" altLang="en-US" sz="2800">
                  <a:solidFill>
                    <a:srgbClr val="1F42BA"/>
                  </a:solidFill>
                  <a:latin typeface="汉仪粗宋简" panose="02010600000101010101" charset="-122"/>
                  <a:ea typeface="汉仪粗宋简" panose="02010600000101010101" charset="-122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47" y="5502"/>
                <a:ext cx="227" cy="409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339" y="3518"/>
              <a:ext cx="10183" cy="10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MEC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电镜数据集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2PB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，国内最大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小鼠内侧内嗅皮层的连续电镜数据）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256" y="4549"/>
              <a:ext cx="8208" cy="4685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339" y="9234"/>
              <a:ext cx="10184" cy="10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六大区域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分层全标注，电镜成像获取的胞体分布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的分层、分区图）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研究基础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技术基础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026785" y="1035050"/>
            <a:ext cx="5458460" cy="418274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手动操作 16"/>
          <p:cNvSpPr/>
          <p:nvPr>
            <p:custDataLst>
              <p:tags r:id="rId4"/>
            </p:custDataLst>
          </p:nvPr>
        </p:nvSpPr>
        <p:spPr>
          <a:xfrm>
            <a:off x="6029325" y="1035050"/>
            <a:ext cx="546481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自回归预训练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445135" y="1035050"/>
            <a:ext cx="4994910" cy="417322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3" name="手动操作 16"/>
          <p:cNvSpPr/>
          <p:nvPr>
            <p:custDataLst>
              <p:tags r:id="rId6"/>
            </p:custDataLst>
          </p:nvPr>
        </p:nvSpPr>
        <p:spPr>
          <a:xfrm>
            <a:off x="436245" y="1035050"/>
            <a:ext cx="499491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多模态预训练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802005" y="3757930"/>
            <a:ext cx="6096000" cy="125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通过微调NLP大模型生成</a:t>
            </a:r>
            <a:r>
              <a:rPr kumimoji="1"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电镜</a:t>
            </a:r>
            <a:r>
              <a:rPr kumimoj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图像的描述</a:t>
            </a: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引入知识图谱进行描述矫正</a:t>
            </a: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投稿至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CVPR25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1"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arxiv</a:t>
            </a:r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引用</a:t>
            </a:r>
            <a:r>
              <a:rPr kumimoji="1"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54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6109335" y="3773170"/>
            <a:ext cx="6096000" cy="125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证明MAE训练的</a:t>
            </a:r>
            <a:r>
              <a:rPr kumimoji="1"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高维</a:t>
            </a:r>
            <a:r>
              <a:rPr kumimoj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参数无关性</a:t>
            </a: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将自回归的预训练方式引入视觉任务</a:t>
            </a: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投稿至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CVPR25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085850" y="1518285"/>
            <a:ext cx="3695065" cy="227266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6051550" y="1570990"/>
            <a:ext cx="5403215" cy="168529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grpSp>
        <p:nvGrpSpPr>
          <p:cNvPr id="50" name="组合 49"/>
          <p:cNvGrpSpPr/>
          <p:nvPr/>
        </p:nvGrpSpPr>
        <p:grpSpPr>
          <a:xfrm>
            <a:off x="436245" y="5330190"/>
            <a:ext cx="11057255" cy="1056005"/>
            <a:chOff x="494" y="7184"/>
            <a:chExt cx="18218" cy="3040"/>
          </a:xfrm>
        </p:grpSpPr>
        <p:sp>
          <p:nvSpPr>
            <p:cNvPr id="48" name="矩形 47"/>
            <p:cNvSpPr/>
            <p:nvPr/>
          </p:nvSpPr>
          <p:spPr>
            <a:xfrm>
              <a:off x="494" y="7184"/>
              <a:ext cx="18219" cy="30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0" rIns="720090" rtlCol="0" anchor="ctr"/>
            <a:p>
              <a:pPr algn="ctr"/>
              <a:r>
                <a:rPr kumimoji="1"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前期已经探索了生物医学图像中的掩码重构，对比学习，自回归等自监督预训练方式，具有扎实的研究基础和项目实现能力</a:t>
              </a:r>
              <a:endParaRPr kumimoji="1"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94" y="7189"/>
              <a:ext cx="375" cy="30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1919" y="674919"/>
            <a:ext cx="12071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563495" y="1659255"/>
            <a:ext cx="611060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个人基本情况</a:t>
            </a:r>
            <a:endParaRPr lang="en-US" altLang="zh-CN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已取得的学术成果</a:t>
            </a:r>
            <a:endParaRPr lang="en-US" altLang="zh-CN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拟开展研究工作</a:t>
            </a:r>
            <a:endParaRPr lang="en-US" altLang="zh-CN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项目特色与创新之处</a:t>
            </a:r>
            <a:endParaRPr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1457" y="1710638"/>
            <a:ext cx="11844000" cy="72008"/>
          </a:xfrm>
          <a:prstGeom prst="rect">
            <a:avLst/>
          </a:prstGeom>
          <a:gradFill flip="none" rotWithShape="1">
            <a:gsLst>
              <a:gs pos="0">
                <a:srgbClr val="FF7373"/>
              </a:gs>
              <a:gs pos="50000">
                <a:srgbClr val="C00000"/>
              </a:gs>
              <a:gs pos="100000">
                <a:srgbClr val="FFEBEB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9"/>
    </mc:Choice>
    <mc:Fallback>
      <p:transition spd="slow" advTm="1120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项目特色与创新之处</a:t>
            </a:r>
            <a:endParaRPr kumimoji="0" 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五边形 5"/>
          <p:cNvSpPr/>
          <p:nvPr/>
        </p:nvSpPr>
        <p:spPr>
          <a:xfrm flipH="1">
            <a:off x="440690" y="956310"/>
            <a:ext cx="5568950" cy="818515"/>
          </a:xfrm>
          <a:prstGeom prst="homePlate">
            <a:avLst/>
          </a:prstGeom>
          <a:gradFill>
            <a:gsLst>
              <a:gs pos="0">
                <a:srgbClr val="C00000"/>
              </a:gs>
              <a:gs pos="50000">
                <a:srgbClr val="C00000"/>
              </a:gs>
              <a:gs pos="100000">
                <a:srgbClr val="1F42BA">
                  <a:lumMod val="0"/>
                  <a:lumOff val="100000"/>
                  <a:alpha val="0"/>
                </a:srgbClr>
              </a:gs>
            </a:gsLst>
            <a:lin ang="10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  <a:cs typeface="思源黑体 CN Light" panose="020B0300000000000000" pitchFamily="34" charset="-122"/>
            </a:endParaRPr>
          </a:p>
        </p:txBody>
      </p:sp>
      <p:sp>
        <p:nvSpPr>
          <p:cNvPr id="10" name="五边形 7"/>
          <p:cNvSpPr/>
          <p:nvPr/>
        </p:nvSpPr>
        <p:spPr>
          <a:xfrm rot="10800000" flipH="1">
            <a:off x="6009640" y="956310"/>
            <a:ext cx="5568950" cy="818515"/>
          </a:xfrm>
          <a:prstGeom prst="homePlate">
            <a:avLst/>
          </a:prstGeom>
          <a:gradFill>
            <a:gsLst>
              <a:gs pos="0">
                <a:srgbClr val="C00000"/>
              </a:gs>
              <a:gs pos="50000">
                <a:srgbClr val="C00000"/>
              </a:gs>
              <a:gs pos="100000">
                <a:srgbClr val="1F42BA">
                  <a:lumMod val="0"/>
                  <a:lumOff val="100000"/>
                  <a:alpha val="0"/>
                </a:srgbClr>
              </a:gs>
            </a:gsLst>
            <a:lin ang="10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</a:pPr>
            <a:endParaRPr lang="zh-CN" altLang="en-US" sz="3600" dirty="0">
              <a:solidFill>
                <a:schemeClr val="bg1"/>
              </a:solidFill>
              <a:latin typeface="+mj-lt"/>
              <a:cs typeface="思源黑体 CN Light" panose="020B0300000000000000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2010" y="1136015"/>
            <a:ext cx="402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</a:rPr>
              <a:t>博士论文内容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00570" y="1136015"/>
            <a:ext cx="4090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</a:rPr>
              <a:t>项目特色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0">
            <a:off x="4968875" y="325120"/>
            <a:ext cx="2080260" cy="2080260"/>
            <a:chOff x="7603" y="3001"/>
            <a:chExt cx="3992" cy="3992"/>
          </a:xfrm>
        </p:grpSpPr>
        <p:sp>
          <p:nvSpPr>
            <p:cNvPr id="41" name="同心圆 6"/>
            <p:cNvSpPr/>
            <p:nvPr/>
          </p:nvSpPr>
          <p:spPr>
            <a:xfrm>
              <a:off x="7603" y="3001"/>
              <a:ext cx="3992" cy="3992"/>
            </a:xfrm>
            <a:prstGeom prst="donut">
              <a:avLst>
                <a:gd name="adj" fmla="val 14351"/>
              </a:avLst>
            </a:prstGeom>
            <a:solidFill>
              <a:srgbClr val="FF6363">
                <a:alpha val="70000"/>
              </a:srgb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  <a:cs typeface="思源黑体 CN Light" panose="020B03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026" y="3423"/>
              <a:ext cx="3146" cy="3146"/>
            </a:xfrm>
            <a:prstGeom prst="ellipse">
              <a:avLst/>
            </a:prstGeom>
            <a:solidFill>
              <a:srgbClr val="C00000"/>
            </a:solidFill>
            <a:ln w="127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25" y="3994"/>
              <a:ext cx="3146" cy="2124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汉仪粗宋简" panose="02010600000101010101" charset="-122"/>
                  <a:ea typeface="汉仪粗宋简" panose="02010600000101010101" charset="-122"/>
                  <a:cs typeface="思源黑体 CN Light" panose="020B0300000000000000" pitchFamily="34" charset="-122"/>
                </a:rPr>
                <a:t>VS</a:t>
              </a:r>
              <a:endParaRPr lang="en-US" altLang="zh-CN" sz="6600" b="1" dirty="0">
                <a:solidFill>
                  <a:schemeClr val="bg1"/>
                </a:solidFill>
                <a:latin typeface="汉仪粗宋简" panose="02010600000101010101" charset="-122"/>
                <a:ea typeface="汉仪粗宋简" panose="02010600000101010101" charset="-122"/>
                <a:cs typeface="思源黑体 CN Light" panose="020B0300000000000000" pitchFamily="34" charset="-122"/>
              </a:endParaRPr>
            </a:p>
          </p:txBody>
        </p:sp>
      </p:grpSp>
      <p:sp>
        <p:nvSpPr>
          <p:cNvPr id="28" name="同心圆 6"/>
          <p:cNvSpPr/>
          <p:nvPr/>
        </p:nvSpPr>
        <p:spPr>
          <a:xfrm>
            <a:off x="428625" y="2128520"/>
            <a:ext cx="4297045" cy="2408555"/>
          </a:xfrm>
          <a:custGeom>
            <a:avLst/>
            <a:gdLst>
              <a:gd name="adj" fmla="val 14351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989" h="4605">
                <a:moveTo>
                  <a:pt x="0" y="0"/>
                </a:moveTo>
                <a:lnTo>
                  <a:pt x="6526" y="0"/>
                </a:lnTo>
                <a:lnTo>
                  <a:pt x="6528" y="15"/>
                </a:lnTo>
                <a:cubicBezTo>
                  <a:pt x="6633" y="755"/>
                  <a:pt x="7233" y="1335"/>
                  <a:pt x="7982" y="1411"/>
                </a:cubicBezTo>
                <a:lnTo>
                  <a:pt x="7989" y="1411"/>
                </a:lnTo>
                <a:lnTo>
                  <a:pt x="7989" y="4605"/>
                </a:lnTo>
                <a:lnTo>
                  <a:pt x="0" y="46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</a:rPr>
              <a:t>特定脑区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ea"/>
              </a:rPr>
              <a:t>特定物种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ea"/>
              </a:rPr>
              <a:t>小数据集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</a:rPr>
              <a:t>自监督预训练技术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</p:txBody>
      </p:sp>
      <p:sp>
        <p:nvSpPr>
          <p:cNvPr id="31" name="同心圆 6"/>
          <p:cNvSpPr/>
          <p:nvPr/>
        </p:nvSpPr>
        <p:spPr>
          <a:xfrm>
            <a:off x="6971030" y="2129790"/>
            <a:ext cx="4607560" cy="2403475"/>
          </a:xfrm>
          <a:custGeom>
            <a:avLst/>
            <a:gdLst>
              <a:gd name="adj" fmla="val 14351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989" h="4605">
                <a:moveTo>
                  <a:pt x="1463" y="0"/>
                </a:moveTo>
                <a:lnTo>
                  <a:pt x="7989" y="0"/>
                </a:lnTo>
                <a:lnTo>
                  <a:pt x="7989" y="4605"/>
                </a:lnTo>
                <a:lnTo>
                  <a:pt x="0" y="4605"/>
                </a:lnTo>
                <a:lnTo>
                  <a:pt x="0" y="1411"/>
                </a:lnTo>
                <a:lnTo>
                  <a:pt x="7" y="1411"/>
                </a:lnTo>
                <a:cubicBezTo>
                  <a:pt x="756" y="1335"/>
                  <a:pt x="1356" y="755"/>
                  <a:pt x="1461" y="15"/>
                </a:cubicBezTo>
                <a:lnTo>
                  <a:pt x="1463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50419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2144BC"/>
              </a:buClr>
              <a:buSzTx/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多种神经元类型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2144BC"/>
              </a:buClr>
              <a:buSzTx/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多物种神经科学</a:t>
            </a:r>
            <a:endParaRPr lang="zh-CN" altLang="en-US" sz="2400" kern="0" spc="-2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2144BC"/>
              </a:buClr>
              <a:buSzTx/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PB级数据，10B参数模型</a:t>
            </a:r>
            <a:endParaRPr lang="zh-CN" altLang="en-US" sz="2400" kern="0" spc="-2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2144BC"/>
              </a:buClr>
              <a:buSzTx/>
              <a:buNone/>
            </a:pPr>
            <a:r>
              <a:rPr lang="zh-CN" altLang="en-US" sz="2400" kern="0" spc="-2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高效分割算法和追踪技术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810" t="4827" b="3673"/>
          <a:stretch>
            <a:fillRect/>
          </a:stretch>
        </p:blipFill>
        <p:spPr>
          <a:xfrm flipH="1">
            <a:off x="11129645" y="2279015"/>
            <a:ext cx="373380" cy="2214880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245110" y="4888230"/>
            <a:ext cx="11528425" cy="134810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0" rIns="720090" rtlCol="0" anchor="ctr"/>
          <a:p>
            <a:pPr algn="l"/>
            <a:r>
              <a:rPr kumimoji="1" lang="zh-CN" altLang="en-US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创新点1 ★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知识图谱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矫正底层先验知识，并通过</a:t>
            </a:r>
            <a:r>
              <a:rPr kumimoji="1"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自回归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kumimoji="1"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神经网络搜索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训练大模型</a:t>
            </a:r>
            <a:endParaRPr kumimoji="1"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zh-CN" altLang="en-US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创新点2 ★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骨架特征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模型引导</a:t>
            </a:r>
            <a:r>
              <a:rPr kumimoji="1"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注意力分解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机制，</a:t>
            </a:r>
            <a:r>
              <a:rPr kumimoji="1"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互补掩码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提取细粒度分割特征</a:t>
            </a:r>
            <a:endParaRPr kumimoji="1"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1" lang="zh-CN" altLang="en-US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创新点3 ★</a:t>
            </a:r>
            <a:r>
              <a:rPr kumimoji="1"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融合</a:t>
            </a:r>
            <a:r>
              <a:rPr kumimoji="1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几何聚类与拓扑分析</a:t>
            </a:r>
            <a:r>
              <a:rPr kumimoji="1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，</a:t>
            </a:r>
            <a:r>
              <a:rPr kumimoji="1" 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粗宋简" panose="02010600000101010101" charset="-122"/>
                <a:sym typeface="+mn-ea"/>
              </a:rPr>
              <a:t>实现神经元长程追踪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粗宋简" panose="02010600000101010101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45110" y="4890770"/>
            <a:ext cx="508000" cy="13436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  <a:cs typeface="思源黑体 CN Light" panose="020B0300000000000000" pitchFamily="34" charset="-122"/>
              </a:rPr>
              <a:t>创新点</a:t>
            </a:r>
            <a:endParaRPr lang="zh-CN" altLang="en-US" sz="2000"/>
          </a:p>
        </p:txBody>
      </p:sp>
      <p:sp>
        <p:nvSpPr>
          <p:cNvPr id="4" name="右箭头 3"/>
          <p:cNvSpPr/>
          <p:nvPr/>
        </p:nvSpPr>
        <p:spPr>
          <a:xfrm>
            <a:off x="4991735" y="3035935"/>
            <a:ext cx="1763395" cy="54038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0835" y="2738120"/>
            <a:ext cx="925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ea"/>
              </a:rPr>
              <a:t>延伸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ea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5651500" y="3435985"/>
            <a:ext cx="473710" cy="115506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009640" y="3785235"/>
            <a:ext cx="925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ea"/>
              </a:rPr>
              <a:t>创新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ea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498904" y="6453337"/>
            <a:ext cx="2133600" cy="365125"/>
          </a:xfrm>
        </p:spPr>
        <p:txBody>
          <a:bodyPr/>
          <a:lstStyle/>
          <a:p>
            <a:fld id="{6D1B8E2D-D57F-4321-93DB-246BB413DAE5}" type="slidenum">
              <a:rPr lang="en-US" altLang="zh-CN" smtClean="0"/>
            </a:fld>
            <a:endParaRPr lang="en-US" altLang="zh-CN"/>
          </a:p>
        </p:txBody>
      </p:sp>
      <p:sp>
        <p:nvSpPr>
          <p:cNvPr id="4" name="灯片编号占位符 1"/>
          <p:cNvSpPr txBox="1"/>
          <p:nvPr/>
        </p:nvSpPr>
        <p:spPr>
          <a:xfrm>
            <a:off x="8498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1B8E2D-D57F-4321-93DB-246BB413DAE5}" type="slidenum">
              <a:rPr lang="en-US" altLang="zh-CN"/>
            </a:fld>
            <a:endParaRPr lang="en-US" altLang="zh-CN"/>
          </a:p>
        </p:txBody>
      </p:sp>
      <p:grpSp>
        <p:nvGrpSpPr>
          <p:cNvPr id="2" name="组合 1" descr="7b0a202020202266696c746572223a202230220a7d0a"/>
          <p:cNvGrpSpPr/>
          <p:nvPr/>
        </p:nvGrpSpPr>
        <p:grpSpPr>
          <a:xfrm>
            <a:off x="174625" y="77470"/>
            <a:ext cx="3751580" cy="784860"/>
            <a:chOff x="5069" y="4417"/>
            <a:chExt cx="7497" cy="1568"/>
          </a:xfrm>
        </p:grpSpPr>
        <p:pic>
          <p:nvPicPr>
            <p:cNvPr id="11" name="图片 10" descr="7b0a202020202266696c746572223a202236220a7d0a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lum bright="18000" contrast="24000"/>
            </a:blip>
            <a:stretch>
              <a:fillRect/>
            </a:stretch>
          </p:blipFill>
          <p:spPr>
            <a:xfrm>
              <a:off x="5069" y="4417"/>
              <a:ext cx="1589" cy="156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  <a:lum bright="18000" contrast="24000"/>
            </a:blip>
            <a:stretch>
              <a:fillRect/>
            </a:stretch>
          </p:blipFill>
          <p:spPr>
            <a:xfrm>
              <a:off x="6658" y="4690"/>
              <a:ext cx="5908" cy="1194"/>
            </a:xfrm>
            <a:prstGeom prst="rect">
              <a:avLst/>
            </a:prstGeom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1857993"/>
            <a:ext cx="9108504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感谢国家自然科学基金委员会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感谢各位专家！</a:t>
            </a:r>
            <a:b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敬请批评指正！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1"/>
          <p:cNvSpPr>
            <a:spLocks noGrp="1"/>
          </p:cNvSpPr>
          <p:nvPr/>
        </p:nvSpPr>
        <p:spPr>
          <a:xfrm>
            <a:off x="8625904" y="6580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1B8E2D-D57F-4321-93DB-246BB413DAE5}" type="slidenum">
              <a:rPr lang="en-US" altLang="zh-CN" smtClean="0"/>
            </a:fld>
            <a:endParaRPr lang="en-US" altLang="zh-CN"/>
          </a:p>
        </p:txBody>
      </p:sp>
      <p:sp>
        <p:nvSpPr>
          <p:cNvPr id="7" name="灯片编号占位符 1"/>
          <p:cNvSpPr txBox="1"/>
          <p:nvPr/>
        </p:nvSpPr>
        <p:spPr>
          <a:xfrm>
            <a:off x="8625904" y="6580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1B8E2D-D57F-4321-93DB-246BB413DAE5}" type="slidenum">
              <a:rPr lang="en-US" altLang="zh-CN"/>
            </a:fld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475609" y="5097937"/>
            <a:ext cx="11205287" cy="1706880"/>
            <a:chOff x="441348" y="5243258"/>
            <a:chExt cx="10600423" cy="1614742"/>
          </a:xfrm>
        </p:grpSpPr>
        <p:pic>
          <p:nvPicPr>
            <p:cNvPr id="9" name="Picture 6" descr="âä¸­ç§å¤§60å¨å¹´æ ¡åºâçå¾çæç´¢ç»æ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48" y="5247062"/>
              <a:ext cx="2420186" cy="161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238" y="5243258"/>
              <a:ext cx="2861533" cy="1610938"/>
            </a:xfrm>
            <a:prstGeom prst="rect">
              <a:avLst/>
            </a:prstGeom>
          </p:spPr>
        </p:pic>
        <p:pic>
          <p:nvPicPr>
            <p:cNvPr id="18" name="Picture 8" descr="https://inews.gtimg.com/newsapp_match/0/3144719057/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978" y="5243258"/>
              <a:ext cx="2520573" cy="161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âä¸­ç§å¤§ä¸æ¯âçå¾çæç´¢ç»æ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995" y="5243258"/>
              <a:ext cx="2451801" cy="1614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个人基本情况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50665" y="1315085"/>
            <a:ext cx="7865110" cy="12763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6" name="手动操作 16"/>
          <p:cNvSpPr/>
          <p:nvPr/>
        </p:nvSpPr>
        <p:spPr>
          <a:xfrm>
            <a:off x="4050665" y="1315085"/>
            <a:ext cx="7280910" cy="47180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教育经历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050665" y="1737995"/>
            <a:ext cx="8020685" cy="10147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：厦门大学，遥感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经济学，</a:t>
            </a:r>
            <a:r>
              <a:rPr kumimoji="1"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专业综排第一</a:t>
            </a:r>
            <a:r>
              <a:rPr kumimoji="1"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(1/40)</a:t>
            </a:r>
            <a:endParaRPr kumimoji="1" lang="zh-CN" altLang="en-US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～至今：中国科学技术大学，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信息与通信工程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kumimoji="1"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硕博连读生</a:t>
            </a:r>
            <a:endParaRPr kumimoji="1"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None/>
            </a:pPr>
            <a:endParaRPr kumimoji="1"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53840" y="2714625"/>
            <a:ext cx="7865110" cy="243014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53840" y="3190240"/>
            <a:ext cx="6973570" cy="18916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2021：厦门大学信息学院，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科研助理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2022：厦门大学王亚南经济研究院，科研助理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2023：英国帝国理工学院，科研合作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2024：中国人民解放军总医院，科研合作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2022至今：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合肥综合性国家科学中心人工智能研究院，实习生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剪去单角的矩形 34"/>
          <p:cNvSpPr/>
          <p:nvPr/>
        </p:nvSpPr>
        <p:spPr>
          <a:xfrm>
            <a:off x="328930" y="1325245"/>
            <a:ext cx="3432175" cy="4655185"/>
          </a:xfrm>
          <a:prstGeom prst="snip1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" y="1510665"/>
            <a:ext cx="1962785" cy="227266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241425" y="4366895"/>
            <a:ext cx="1606550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1" lang="zh-CN" altLang="en-US" sz="2000" b="1" spc="12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博士一年级</a:t>
            </a:r>
            <a:endParaRPr kumimoji="1" lang="zh-CN" altLang="en-US" sz="2000" b="1" spc="12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2740" y="4912360"/>
            <a:ext cx="342836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1" lang="zh-CN" altLang="en-US" sz="2000" spc="1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导师</a:t>
            </a:r>
            <a:r>
              <a:rPr kumimoji="1" lang="en-US" altLang="zh-CN" sz="2000" spc="1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kumimoji="1" lang="zh-CN" altLang="en-US" sz="2000" spc="1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吴枫</a:t>
            </a:r>
            <a:endParaRPr kumimoji="1" lang="zh-CN" altLang="en-US" sz="2000" spc="12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8930" y="5401310"/>
            <a:ext cx="343217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1" lang="zh-CN" altLang="en-US" sz="2000" spc="1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方向</a:t>
            </a:r>
            <a:r>
              <a:rPr kumimoji="1" lang="en-US" altLang="zh-CN" sz="2000" spc="12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kumimoji="1" lang="zh-CN" altLang="en-US" sz="2000" spc="12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生物医学图像分析</a:t>
            </a:r>
            <a:endParaRPr kumimoji="1" lang="zh-CN" altLang="en-US" sz="2000" spc="12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2740" y="3783330"/>
            <a:ext cx="342836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kumimoji="1" lang="zh-CN" altLang="en-US" sz="3200" b="1" spc="120" dirty="0" smtClean="0">
                <a:solidFill>
                  <a:schemeClr val="tx1"/>
                </a:solidFill>
                <a:latin typeface="汉仪粗宋简" panose="02010600000101010101" charset="-122"/>
                <a:ea typeface="汉仪粗宋简" panose="02010600000101010101" charset="-122"/>
                <a:cs typeface="Arial" panose="020B0604020202020204" pitchFamily="34" charset="0"/>
              </a:rPr>
              <a:t>陈胤达</a:t>
            </a:r>
            <a:endParaRPr kumimoji="1" lang="zh-CN" altLang="en-US" sz="3200" b="1" spc="120" dirty="0" smtClean="0">
              <a:solidFill>
                <a:schemeClr val="tx1"/>
              </a:solidFill>
              <a:latin typeface="汉仪粗宋简" panose="02010600000101010101" charset="-122"/>
              <a:ea typeface="汉仪粗宋简" panose="02010600000101010101" charset="-122"/>
              <a:cs typeface="Arial" panose="020B0604020202020204" pitchFamily="34" charset="0"/>
            </a:endParaRPr>
          </a:p>
        </p:txBody>
      </p:sp>
      <p:sp>
        <p:nvSpPr>
          <p:cNvPr id="4" name="手动操作 16"/>
          <p:cNvSpPr/>
          <p:nvPr/>
        </p:nvSpPr>
        <p:spPr>
          <a:xfrm>
            <a:off x="4053840" y="2714625"/>
            <a:ext cx="7280910" cy="47180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科研经历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53840" y="5273040"/>
            <a:ext cx="7865110" cy="94424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担任</a:t>
            </a:r>
            <a:r>
              <a:rPr kumimoji="1"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NeurIPS 24, ICLR 25, AISTATS 25, CVPR 25</a:t>
            </a:r>
            <a:r>
              <a:rPr kumimoji="1"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kumimoji="1"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IJCV</a:t>
            </a:r>
            <a:r>
              <a:rPr kumimoji="1"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的审稿人</a:t>
            </a:r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>
              <a:lnSpc>
                <a:spcPct val="140000"/>
              </a:lnSpc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担任</a:t>
            </a:r>
            <a:r>
              <a:rPr kumimoji="1"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NeurIPS 24, ICLR 25, AISTATS 25, CVPR 25</a:t>
            </a:r>
            <a:r>
              <a:rPr kumimoji="1"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kumimoji="1"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IJCV</a:t>
            </a:r>
            <a:r>
              <a:rPr kumimoji="1"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的审稿人</a:t>
            </a:r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手动操作 16"/>
          <p:cNvSpPr/>
          <p:nvPr/>
        </p:nvSpPr>
        <p:spPr>
          <a:xfrm>
            <a:off x="4053840" y="5273040"/>
            <a:ext cx="7280910" cy="47180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科研服务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个人基本情况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论文发表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26720" y="4173220"/>
            <a:ext cx="11569065" cy="19088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4" name="手动操作 16"/>
          <p:cNvSpPr/>
          <p:nvPr/>
        </p:nvSpPr>
        <p:spPr>
          <a:xfrm>
            <a:off x="426720" y="4173220"/>
            <a:ext cx="10709910" cy="471805"/>
          </a:xfrm>
          <a:prstGeom prst="rect">
            <a:avLst/>
          </a:prstGeom>
          <a:gradFill flip="none" rotWithShape="1">
            <a:gsLst>
              <a:gs pos="53000">
                <a:srgbClr val="FF7777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已投稿（一作</a:t>
            </a:r>
            <a:r>
              <a:rPr kumimoji="1"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&amp;</a:t>
            </a:r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共一）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720" y="4662170"/>
            <a:ext cx="1033716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Liu, C., Huang, W., et al. (2025). Submit to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CVPR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</a:t>
            </a:r>
            <a:r>
              <a:rPr kumimoji="1" lang="x-none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x-none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en-US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kumimoji="1" lang="zh-CN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</a:t>
            </a:r>
            <a:r>
              <a:rPr kumimoji="1" lang="zh-CN" alt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Shi, H., Liu, X., et al. (2025). Submit to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CVPR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A类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Yang, R.*,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Y.*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Zhang, Z., et al. (2025). Submit to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AAAI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（共同一作，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A类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Wu, S.*,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Y.*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Liu, D., He, Z. (2025). Submit to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AAAI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.（共同一作，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A类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会议）</a:t>
            </a:r>
            <a:endParaRPr kumimoji="1" lang="en-US" altLang="zh-CN" spc="12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720" y="891540"/>
            <a:ext cx="11569065" cy="289814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手动操作 16"/>
          <p:cNvSpPr/>
          <p:nvPr/>
        </p:nvSpPr>
        <p:spPr>
          <a:xfrm>
            <a:off x="426720" y="891540"/>
            <a:ext cx="10709910" cy="471805"/>
          </a:xfrm>
          <a:prstGeom prst="rect">
            <a:avLst/>
          </a:prstGeom>
          <a:gradFill flip="none" rotWithShape="1">
            <a:gsLst>
              <a:gs pos="53000">
                <a:srgbClr val="FF7777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已发表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6720" y="1363345"/>
            <a:ext cx="11569065" cy="10147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Huang, W., Zhou, S., et al. (2023).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IJCAI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会议,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oral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Liu, C., Liu, X.,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MICCAI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.（CCF B类会议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医学顶会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Qian, H.*,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Y.*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NeurIPS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(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共同一作，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会议)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Huang, W., Liu, X.,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ICASSP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.（CCF B类会议）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Deng, S.,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Huang, W., et al. (2024).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TMI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.（中科院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一区Top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Liu, X., Cai, M.,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CVPR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CCF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A类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会议）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Wang, Z., Li, J.,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MICCAI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（CCF B类会议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医学顶会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个人基本情况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专利与获奖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9095" y="1022350"/>
            <a:ext cx="11569065" cy="206057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手动操作 16"/>
          <p:cNvSpPr/>
          <p:nvPr/>
        </p:nvSpPr>
        <p:spPr>
          <a:xfrm>
            <a:off x="379095" y="1022350"/>
            <a:ext cx="10709910" cy="471805"/>
          </a:xfrm>
          <a:prstGeom prst="rect">
            <a:avLst/>
          </a:prstGeom>
          <a:gradFill flip="none" rotWithShape="1">
            <a:gsLst>
              <a:gs pos="53000">
                <a:srgbClr val="FF7777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国家发明专利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1597660"/>
            <a:ext cx="11569065" cy="10147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陈胤达</a:t>
            </a:r>
            <a:r>
              <a:rPr kumimoji="1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,董妍函,耿旭朴.基于GANilla的SAR图像自动彩色化方法[P].2023-08-18. （授权）</a:t>
            </a:r>
            <a:endParaRPr kumimoji="1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陈胤达</a:t>
            </a:r>
            <a:r>
              <a:rPr kumimoji="1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,董妍函,耿旭朴.基于生成对抗网络的SAR图像自动彩色化方法[P].202</a:t>
            </a:r>
            <a:r>
              <a:rPr kumimoji="1"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-06-22. （授权）</a:t>
            </a:r>
            <a:endParaRPr kumimoji="1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kumimoji="1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熊志伟,</a:t>
            </a:r>
            <a:r>
              <a:rPr kumimoji="1"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陈胤达</a:t>
            </a:r>
            <a:r>
              <a:rPr kumimoji="1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,张越一.基于多智能体强化学习的自监督神经元分割方法[P].2023-11-17. （公开）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3540" y="3195320"/>
            <a:ext cx="11569065" cy="2924175"/>
            <a:chOff x="494" y="5705"/>
            <a:chExt cx="18219" cy="4605"/>
          </a:xfrm>
        </p:grpSpPr>
        <p:sp>
          <p:nvSpPr>
            <p:cNvPr id="8" name="矩形 7"/>
            <p:cNvSpPr/>
            <p:nvPr/>
          </p:nvSpPr>
          <p:spPr>
            <a:xfrm>
              <a:off x="494" y="5705"/>
              <a:ext cx="18219" cy="46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4" y="6454"/>
              <a:ext cx="15054" cy="297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marL="285750" lvl="0" indent="-285750" algn="l">
                <a:lnSpc>
                  <a:spcPct val="12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2020.11，全国大学生数学竞赛非专业组，福建省第一名</a:t>
              </a:r>
              <a:endPara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2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2021.05，全国大学生数学竞赛非专业组决赛，全国二等奖</a:t>
              </a:r>
              <a:endPara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2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2021.05，“挑战杯”全国大学生课外学术科技作品竞赛，福建省一等奖</a:t>
              </a:r>
              <a:endPara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2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2021.08，“互联网+”大赛，福建省金奖</a:t>
              </a:r>
              <a:endPara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2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2021.12，厦门大学学术之星，</a:t>
              </a:r>
              <a:r>
                <a:rPr kumimoji="1" lang="en-US" altLang="zh-CN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本科生唯一获奖者</a:t>
              </a:r>
              <a:endPara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20000"/>
                </a:lnSpc>
                <a:buClr>
                  <a:srgbClr val="C00000"/>
                </a:buClr>
                <a:buSzTx/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2022.12，</a:t>
              </a:r>
              <a:r>
                <a:rPr kumimoji="1" lang="en-US" altLang="zh-CN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研究生国家奖学金</a:t>
              </a:r>
              <a:endParaRPr kumimoji="1"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" name="手动操作 16"/>
          <p:cNvSpPr/>
          <p:nvPr/>
        </p:nvSpPr>
        <p:spPr>
          <a:xfrm>
            <a:off x="383540" y="3199130"/>
            <a:ext cx="10709745" cy="471805"/>
          </a:xfrm>
          <a:prstGeom prst="rect">
            <a:avLst/>
          </a:prstGeom>
          <a:gradFill flip="none" rotWithShape="1">
            <a:gsLst>
              <a:gs pos="53000">
                <a:srgbClr val="FF7777"/>
              </a:gs>
              <a:gs pos="0">
                <a:srgbClr val="C00000"/>
              </a:gs>
              <a:gs pos="99000">
                <a:srgbClr val="FF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粗宋简" panose="02010600000101010101" charset="-122"/>
                <a:ea typeface="汉仪粗宋简" panose="02010600000101010101" charset="-122"/>
              </a:rPr>
              <a:t>所获奖项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粗宋简" panose="02010600000101010101" charset="-122"/>
              <a:ea typeface="汉仪粗宋简" panose="02010600000101010101" charset="-122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1919" y="674919"/>
            <a:ext cx="12071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563495" y="1659255"/>
            <a:ext cx="611060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个人基本情况</a:t>
            </a:r>
            <a:endParaRPr lang="en-US" altLang="zh-CN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已取得的学术成果</a:t>
            </a:r>
            <a:endParaRPr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拟开展研究工作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项目特色与创新之处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1457" y="1710638"/>
            <a:ext cx="11844000" cy="72008"/>
          </a:xfrm>
          <a:prstGeom prst="rect">
            <a:avLst/>
          </a:prstGeom>
          <a:gradFill flip="none" rotWithShape="1">
            <a:gsLst>
              <a:gs pos="0">
                <a:srgbClr val="FF7373"/>
              </a:gs>
              <a:gs pos="50000">
                <a:srgbClr val="C00000"/>
              </a:gs>
              <a:gs pos="100000">
                <a:srgbClr val="FFEBEB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9"/>
    </mc:Choice>
    <mc:Fallback>
      <p:transition spd="slow" advTm="112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已取得的学术成果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掩码重构预训练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831215"/>
            <a:ext cx="1089850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该工作首次实现了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掩码预训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掩码策略、掩码比例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的自适应调整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手动操作 16"/>
          <p:cNvSpPr/>
          <p:nvPr>
            <p:custDataLst>
              <p:tags r:id="rId3"/>
            </p:custDataLst>
          </p:nvPr>
        </p:nvSpPr>
        <p:spPr>
          <a:xfrm>
            <a:off x="5282565" y="1459865"/>
            <a:ext cx="597662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图像掩码预训练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180" y="5217160"/>
            <a:ext cx="110801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培养的能力：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高性能神经元分割；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掩码重构预训练方案设计；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国际会议口头汇报经历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kumimoji="1"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031240" y="1471295"/>
            <a:ext cx="3608705" cy="359981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次实现</a:t>
            </a:r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1" name="手动操作 16"/>
          <p:cNvSpPr/>
          <p:nvPr>
            <p:custDataLst>
              <p:tags r:id="rId5"/>
            </p:custDataLst>
          </p:nvPr>
        </p:nvSpPr>
        <p:spPr>
          <a:xfrm>
            <a:off x="1031240" y="1471295"/>
            <a:ext cx="360807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掩码决策机制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305" y="1946910"/>
            <a:ext cx="2574925" cy="31019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82600" y="5615940"/>
            <a:ext cx="820102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Huang, W., Zhou, S., et al. (2023).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IJCAI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.（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oral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0" y="1932940"/>
            <a:ext cx="6021070" cy="296799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5282565" y="1459865"/>
            <a:ext cx="5977255" cy="3597910"/>
          </a:xfrm>
          <a:prstGeom prst="rect">
            <a:avLst/>
          </a:prstGeom>
          <a:noFill/>
          <a:ln w="6350">
            <a:solidFill>
              <a:srgbClr val="C00000">
                <a:alpha val="34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已取得的学术成果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多模态协同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1012825"/>
            <a:ext cx="10897870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构建了首个</a:t>
            </a:r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3d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生物医学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图文检索基准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，实现多模态细粒度特征对齐</a:t>
            </a:r>
            <a:endParaRPr kumimoji="1"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013450" y="1668780"/>
            <a:ext cx="5458460" cy="322389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" name="手动操作 16"/>
          <p:cNvSpPr/>
          <p:nvPr>
            <p:custDataLst>
              <p:tags r:id="rId4"/>
            </p:custDataLst>
          </p:nvPr>
        </p:nvSpPr>
        <p:spPr>
          <a:xfrm>
            <a:off x="6015990" y="1668780"/>
            <a:ext cx="546481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双支路细粒度图像特征对齐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手动操作 16"/>
          <p:cNvSpPr/>
          <p:nvPr>
            <p:custDataLst>
              <p:tags r:id="rId5"/>
            </p:custDataLst>
          </p:nvPr>
        </p:nvSpPr>
        <p:spPr>
          <a:xfrm>
            <a:off x="422910" y="1668780"/>
            <a:ext cx="5417185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3D</a:t>
            </a:r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图文多模态对齐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0" y="2204720"/>
            <a:ext cx="5307330" cy="2644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66950"/>
            <a:ext cx="5593715" cy="257365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431800" y="1668780"/>
            <a:ext cx="5408930" cy="3223895"/>
          </a:xfrm>
          <a:prstGeom prst="rect">
            <a:avLst/>
          </a:prstGeom>
          <a:noFill/>
          <a:ln w="6350">
            <a:solidFill>
              <a:srgbClr val="C00000">
                <a:alpha val="34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4180" y="5171440"/>
            <a:ext cx="110801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培养的能力：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多模态信息处理能力；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细粒度视觉特征提取能力；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kumimoji="1" 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无负样本对比学习设计</a:t>
            </a:r>
            <a:endParaRPr kumimoji="1"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6895" y="5570220"/>
            <a:ext cx="837628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Liu, C., Liu, X.,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MICCAI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Huang, W., Liu, X.,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ICASSP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606700" y="124146"/>
            <a:ext cx="9529860" cy="5040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已取得的学术成果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kumimoji="0" lang="zh-CN" altLang="en-US" sz="2400" b="1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底层视觉信息编辑</a:t>
            </a:r>
            <a:endParaRPr kumimoji="0" lang="en-US" altLang="zh-CN" sz="2400" b="1" i="0" u="none" strike="noStrike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图片 8" descr="7b0a202020202266696c746572223a202236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18000" contrast="24000"/>
          </a:blip>
          <a:stretch>
            <a:fillRect/>
          </a:stretch>
        </p:blipFill>
        <p:spPr>
          <a:xfrm>
            <a:off x="788670" y="65405"/>
            <a:ext cx="629285" cy="62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125" y="831215"/>
            <a:ext cx="1089850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1" indent="-34290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该工作首次实现了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拓扑信息保留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的掩码编辑，极大提升了下游分割模型能力</a:t>
            </a:r>
            <a:endParaRPr kumimoji="1"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手动操作 16"/>
          <p:cNvSpPr/>
          <p:nvPr>
            <p:custDataLst>
              <p:tags r:id="rId3"/>
            </p:custDataLst>
          </p:nvPr>
        </p:nvSpPr>
        <p:spPr>
          <a:xfrm>
            <a:off x="6735445" y="1471295"/>
            <a:ext cx="413512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精细图像编辑与生成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180" y="5217160"/>
            <a:ext cx="110801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培养的能力：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拓扑信息提取能力；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一致性对抗训练；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精细条件生成模型</a:t>
            </a:r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kumimoji="1"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031240" y="1471295"/>
            <a:ext cx="5320665" cy="359981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1" name="手动操作 16"/>
          <p:cNvSpPr/>
          <p:nvPr>
            <p:custDataLst>
              <p:tags r:id="rId5"/>
            </p:custDataLst>
          </p:nvPr>
        </p:nvSpPr>
        <p:spPr>
          <a:xfrm>
            <a:off x="1031240" y="1471295"/>
            <a:ext cx="5320030" cy="461645"/>
          </a:xfrm>
          <a:prstGeom prst="rect">
            <a:avLst/>
          </a:prstGeom>
          <a:gradFill flip="none" rotWithShape="1">
            <a:gsLst>
              <a:gs pos="53000">
                <a:srgbClr val="C00000"/>
              </a:gs>
              <a:gs pos="0">
                <a:srgbClr val="FFD1D1"/>
              </a:gs>
              <a:gs pos="99000">
                <a:srgbClr val="FFD5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95" rtlCol="0" anchor="ctr"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刚性、非刚性的掩码编辑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2600" y="5615940"/>
            <a:ext cx="820102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Qian, H.*, </a:t>
            </a: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Chen, Y.*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et al. (2024). In 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NeurIPS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6735445" y="1471295"/>
            <a:ext cx="4135755" cy="3610610"/>
          </a:xfrm>
          <a:prstGeom prst="rect">
            <a:avLst/>
          </a:prstGeom>
          <a:noFill/>
          <a:ln w="6350">
            <a:solidFill>
              <a:srgbClr val="C00000">
                <a:alpha val="34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245" y="2013585"/>
            <a:ext cx="5227955" cy="2959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245" y="1932940"/>
            <a:ext cx="4033520" cy="3112770"/>
          </a:xfrm>
          <a:prstGeom prst="rect">
            <a:avLst/>
          </a:prstGeom>
        </p:spPr>
      </p:pic>
    </p:spTree>
  </p:cSld>
  <p:clrMapOvr>
    <a:masterClrMapping/>
  </p:clrMapOvr>
  <p:transition advTm="1146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icid" val="{f8a30eb4-468d-4b28-b062-44100c86e706}"/>
</p:tagLst>
</file>

<file path=ppt/tags/tag10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00.xml><?xml version="1.0" encoding="utf-8"?>
<p:tagLst xmlns:p="http://schemas.openxmlformats.org/presentationml/2006/main">
  <p:tag name="picid" val="{f8a30eb4-468d-4b28-b062-44100c86e706}"/>
</p:tagLst>
</file>

<file path=ppt/tags/tag101.xml><?xml version="1.0" encoding="utf-8"?>
<p:tagLst xmlns:p="http://schemas.openxmlformats.org/presentationml/2006/main">
  <p:tag name="picid" val="{71b27bf4-c099-4f70-9582-19511d3869fb}"/>
</p:tagLst>
</file>

<file path=ppt/tags/tag102.xml><?xml version="1.0" encoding="utf-8"?>
<p:tagLst xmlns:p="http://schemas.openxmlformats.org/presentationml/2006/main">
  <p:tag name="picid" val="{f8a30eb4-468d-4b28-b062-44100c86e706}"/>
</p:tagLst>
</file>

<file path=ppt/tags/tag103.xml><?xml version="1.0" encoding="utf-8"?>
<p:tagLst xmlns:p="http://schemas.openxmlformats.org/presentationml/2006/main">
  <p:tag name="picid" val="{775a537b-bc0a-4b0e-8c99-74f74924b790}"/>
</p:tagLst>
</file>

<file path=ppt/tags/tag104.xml><?xml version="1.0" encoding="utf-8"?>
<p:tagLst xmlns:p="http://schemas.openxmlformats.org/presentationml/2006/main">
  <p:tag name="COMMONDATA" val="eyJoZGlkIjoiMzE1NDQ3N2MyZmQ4MzNlMDcwZWQwYzY4YWE0MjAyZWMifQ=="/>
  <p:tag name="commondata" val="eyJoZGlkIjoiN2MwZWYzZDU4MjQwMmQ0NjdhMWYzZWY4YjJmODc5ZWYifQ=="/>
</p:tagLst>
</file>

<file path=ppt/tags/tag11.xml><?xml version="1.0" encoding="utf-8"?>
<p:tagLst xmlns:p="http://schemas.openxmlformats.org/presentationml/2006/main">
  <p:tag name="picid" val="{f8a30eb4-468d-4b28-b062-44100c86e706}"/>
</p:tagLst>
</file>

<file path=ppt/tags/tag12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3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4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5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6.xml><?xml version="1.0" encoding="utf-8"?>
<p:tagLst xmlns:p="http://schemas.openxmlformats.org/presentationml/2006/main">
  <p:tag name="picid" val="{f8a30eb4-468d-4b28-b062-44100c86e706}"/>
</p:tagLst>
</file>

<file path=ppt/tags/tag17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8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19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2.xml><?xml version="1.0" encoding="utf-8"?>
<p:tagLst xmlns:p="http://schemas.openxmlformats.org/presentationml/2006/main">
  <p:tag name="picid" val="{775a537b-bc0a-4b0e-8c99-74f74924b790}"/>
</p:tagLst>
</file>

<file path=ppt/tags/tag20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21.xml><?xml version="1.0" encoding="utf-8"?>
<p:tagLst xmlns:p="http://schemas.openxmlformats.org/presentationml/2006/main">
  <p:tag name="picid" val="{f8a30eb4-468d-4b28-b062-44100c86e706}"/>
</p:tagLst>
</file>

<file path=ppt/tags/tag22.xml><?xml version="1.0" encoding="utf-8"?>
<p:tagLst xmlns:p="http://schemas.openxmlformats.org/presentationml/2006/main">
  <p:tag name="picid" val="{d4b037d9-ae9c-462c-9448-f1d81229f684}"/>
</p:tagLst>
</file>

<file path=ppt/tags/tag23.xml><?xml version="1.0" encoding="utf-8"?>
<p:tagLst xmlns:p="http://schemas.openxmlformats.org/presentationml/2006/main">
  <p:tag name="picid" val="{f8a30eb4-468d-4b28-b062-44100c86e706}"/>
</p:tagLst>
</file>

<file path=ppt/tags/tag24.xml><?xml version="1.0" encoding="utf-8"?>
<p:tagLst xmlns:p="http://schemas.openxmlformats.org/presentationml/2006/main">
  <p:tag name="picid" val="{f8a30eb4-468d-4b28-b062-44100c86e706}"/>
</p:tagLst>
</file>

<file path=ppt/tags/tag25.xml><?xml version="1.0" encoding="utf-8"?>
<p:tagLst xmlns:p="http://schemas.openxmlformats.org/presentationml/2006/main">
  <p:tag name="picid" val="{a15b8b8f-d883-4cd4-b821-0a95e7180efb}"/>
</p:tagLst>
</file>

<file path=ppt/tags/tag26.xml><?xml version="1.0" encoding="utf-8"?>
<p:tagLst xmlns:p="http://schemas.openxmlformats.org/presentationml/2006/main">
  <p:tag name="picid" val="{6ee6b66e-3c74-4e38-a302-469c87d35ef2}"/>
</p:tagLst>
</file>

<file path=ppt/tags/tag27.xml><?xml version="1.0" encoding="utf-8"?>
<p:tagLst xmlns:p="http://schemas.openxmlformats.org/presentationml/2006/main">
  <p:tag name="picid" val="{f8a30eb4-468d-4b28-b062-44100c86e706}"/>
</p:tagLst>
</file>

<file path=ppt/tags/tag28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29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.xml><?xml version="1.0" encoding="utf-8"?>
<p:tagLst xmlns:p="http://schemas.openxmlformats.org/presentationml/2006/main">
  <p:tag name="picid" val="{f8a30eb4-468d-4b28-b062-44100c86e706}"/>
</p:tagLst>
</file>

<file path=ppt/tags/tag30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1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2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3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4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5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6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7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8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39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4.xml><?xml version="1.0" encoding="utf-8"?>
<p:tagLst xmlns:p="http://schemas.openxmlformats.org/presentationml/2006/main">
  <p:tag name="picid" val="{f8a30eb4-468d-4b28-b062-44100c86e706}"/>
</p:tagLst>
</file>

<file path=ppt/tags/tag40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41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42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43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44.xml><?xml version="1.0" encoding="utf-8"?>
<p:tagLst xmlns:p="http://schemas.openxmlformats.org/presentationml/2006/main">
  <p:tag name="KSO_WM_DIAGRAM_VIRTUALLY_FRAME" val="{&quot;height&quot;:369.3,&quot;left&quot;:22.092125984251968,&quot;top&quot;:139.8,&quot;width&quot;:916.407874015748}"/>
</p:tagLst>
</file>

<file path=ppt/tags/tag45.xml><?xml version="1.0" encoding="utf-8"?>
<p:tagLst xmlns:p="http://schemas.openxmlformats.org/presentationml/2006/main">
  <p:tag name="picid" val="{f8a30eb4-468d-4b28-b062-44100c86e706}"/>
</p:tagLst>
</file>

<file path=ppt/tags/tag46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47.xml><?xml version="1.0" encoding="utf-8"?>
<p:tagLst xmlns:p="http://schemas.openxmlformats.org/presentationml/2006/main">
  <p:tag name="picid" val="{fa3eb4d1-8779-4f52-9170-9ddce73b5284}"/>
</p:tagLst>
</file>

<file path=ppt/tags/tag48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49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5.xml><?xml version="1.0" encoding="utf-8"?>
<p:tagLst xmlns:p="http://schemas.openxmlformats.org/presentationml/2006/main">
  <p:tag name="picid" val="{f8a30eb4-468d-4b28-b062-44100c86e706}"/>
</p:tagLst>
</file>

<file path=ppt/tags/tag50.xml><?xml version="1.0" encoding="utf-8"?>
<p:tagLst xmlns:p="http://schemas.openxmlformats.org/presentationml/2006/main">
  <p:tag name="picid" val="{6fe34e21-f7c6-428c-becd-b49c3389ae33}"/>
</p:tagLst>
</file>

<file path=ppt/tags/tag51.xml><?xml version="1.0" encoding="utf-8"?>
<p:tagLst xmlns:p="http://schemas.openxmlformats.org/presentationml/2006/main">
  <p:tag name="picid" val="{f8a30eb4-468d-4b28-b062-44100c86e706}"/>
</p:tagLst>
</file>

<file path=ppt/tags/tag52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53.xml><?xml version="1.0" encoding="utf-8"?>
<p:tagLst xmlns:p="http://schemas.openxmlformats.org/presentationml/2006/main">
  <p:tag name="KSO_WM_DIAGRAM_VIRTUALLY_FRAME" val="{&quot;height&quot;:253.8,&quot;left&quot;:344.45,&quot;top&quot;:259.35,&quot;width&quot;:562.7}"/>
  <p:tag name="picid" val="{231a4b1d-7c2b-4cf8-8c56-3ed2fc051dfc}"/>
</p:tagLst>
</file>

<file path=ppt/tags/tag54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55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56.xml><?xml version="1.0" encoding="utf-8"?>
<p:tagLst xmlns:p="http://schemas.openxmlformats.org/presentationml/2006/main">
  <p:tag name="KSO_WM_DIAGRAM_VIRTUALLY_FRAME" val="{&quot;height&quot;:239.1,&quot;left&quot;:33.3,&quot;top&quot;:270,&quot;width&quot;:870}"/>
  <p:tag name="picid" val="{88102585-f5e3-41f4-97ee-59ed6270403d}"/>
</p:tagLst>
</file>

<file path=ppt/tags/tag57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58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59.xml><?xml version="1.0" encoding="utf-8"?>
<p:tagLst xmlns:p="http://schemas.openxmlformats.org/presentationml/2006/main">
  <p:tag name="picid" val="{f8a30eb4-468d-4b28-b062-44100c86e706}"/>
</p:tagLst>
</file>

<file path=ppt/tags/tag6.xml><?xml version="1.0" encoding="utf-8"?>
<p:tagLst xmlns:p="http://schemas.openxmlformats.org/presentationml/2006/main">
  <p:tag name="picid" val="{f8a30eb4-468d-4b28-b062-44100c86e706}"/>
</p:tagLst>
</file>

<file path=ppt/tags/tag60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1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2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3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4.xml><?xml version="1.0" encoding="utf-8"?>
<p:tagLst xmlns:p="http://schemas.openxmlformats.org/presentationml/2006/main">
  <p:tag name="picid" val="{f8a30eb4-468d-4b28-b062-44100c86e706}"/>
</p:tagLst>
</file>

<file path=ppt/tags/tag65.xml><?xml version="1.0" encoding="utf-8"?>
<p:tagLst xmlns:p="http://schemas.openxmlformats.org/presentationml/2006/main">
  <p:tag name="picid" val="{38837490-cacb-4467-a939-e610bccc5de5}"/>
</p:tagLst>
</file>

<file path=ppt/tags/tag66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7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8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69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7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70.xml><?xml version="1.0" encoding="utf-8"?>
<p:tagLst xmlns:p="http://schemas.openxmlformats.org/presentationml/2006/main">
  <p:tag name="picid" val="{f8a30eb4-468d-4b28-b062-44100c86e706}"/>
</p:tagLst>
</file>

<file path=ppt/tags/tag71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72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73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74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75.xml><?xml version="1.0" encoding="utf-8"?>
<p:tagLst xmlns:p="http://schemas.openxmlformats.org/presentationml/2006/main">
  <p:tag name="picid" val="{e76210d8-40da-44c0-b9b3-4a7fa4ff21d4}"/>
</p:tagLst>
</file>

<file path=ppt/tags/tag76.xml><?xml version="1.0" encoding="utf-8"?>
<p:tagLst xmlns:p="http://schemas.openxmlformats.org/presentationml/2006/main">
  <p:tag name="picid" val="{4e4c36e8-2456-4cda-8a9b-761ce427c5c3}"/>
</p:tagLst>
</file>

<file path=ppt/tags/tag77.xml><?xml version="1.0" encoding="utf-8"?>
<p:tagLst xmlns:p="http://schemas.openxmlformats.org/presentationml/2006/main">
  <p:tag name="picid" val="{f8a30eb4-468d-4b28-b062-44100c86e706}"/>
</p:tagLst>
</file>

<file path=ppt/tags/tag78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79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8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80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81.xml><?xml version="1.0" encoding="utf-8"?>
<p:tagLst xmlns:p="http://schemas.openxmlformats.org/presentationml/2006/main">
  <p:tag name="KSO_WM_DIAGRAM_VIRTUALLY_FRAME" val="{&quot;height&quot;:239.1,&quot;left&quot;:33.3,&quot;top&quot;:270,&quot;width&quot;:870}"/>
</p:tagLst>
</file>

<file path=ppt/tags/tag82.xml><?xml version="1.0" encoding="utf-8"?>
<p:tagLst xmlns:p="http://schemas.openxmlformats.org/presentationml/2006/main">
  <p:tag name="picid" val="{2b18296d-b7eb-45bc-9042-2d2756308ae6}"/>
</p:tagLst>
</file>

<file path=ppt/tags/tag83.xml><?xml version="1.0" encoding="utf-8"?>
<p:tagLst xmlns:p="http://schemas.openxmlformats.org/presentationml/2006/main">
  <p:tag name="picid" val="{b5818112-50a3-41f9-8746-b85b695bb343}"/>
</p:tagLst>
</file>

<file path=ppt/tags/tag84.xml><?xml version="1.0" encoding="utf-8"?>
<p:tagLst xmlns:p="http://schemas.openxmlformats.org/presentationml/2006/main">
  <p:tag name="picid" val="{9beb5251-17ca-4619-accc-ec0d7f05bb35}"/>
</p:tagLst>
</file>

<file path=ppt/tags/tag85.xml><?xml version="1.0" encoding="utf-8"?>
<p:tagLst xmlns:p="http://schemas.openxmlformats.org/presentationml/2006/main">
  <p:tag name="picid" val="{f8a30eb4-468d-4b28-b062-44100c86e706}"/>
</p:tagLst>
</file>

<file path=ppt/tags/tag86.xml><?xml version="1.0" encoding="utf-8"?>
<p:tagLst xmlns:p="http://schemas.openxmlformats.org/presentationml/2006/main">
  <p:tag name="picid" val="{5adc4e1b-a99d-496b-ad65-789e6f05377a}"/>
</p:tagLst>
</file>

<file path=ppt/tags/tag87.xml><?xml version="1.0" encoding="utf-8"?>
<p:tagLst xmlns:p="http://schemas.openxmlformats.org/presentationml/2006/main">
  <p:tag name="picid" val="{7e35be38-828b-47dc-9986-7ea70a9b3f51}"/>
</p:tagLst>
</file>

<file path=ppt/tags/tag88.xml><?xml version="1.0" encoding="utf-8"?>
<p:tagLst xmlns:p="http://schemas.openxmlformats.org/presentationml/2006/main">
  <p:tag name="picid" val="{7ccee0e6-a95e-4aea-83ca-aa1772ec32fc}"/>
</p:tagLst>
</file>

<file path=ppt/tags/tag89.xml><?xml version="1.0" encoding="utf-8"?>
<p:tagLst xmlns:p="http://schemas.openxmlformats.org/presentationml/2006/main">
  <p:tag name="picid" val="{f8a30eb4-468d-4b28-b062-44100c86e706}"/>
</p:tagLst>
</file>

<file path=ppt/tags/tag9.xml><?xml version="1.0" encoding="utf-8"?>
<p:tagLst xmlns:p="http://schemas.openxmlformats.org/presentationml/2006/main">
  <p:tag name="KSO_WM_DIAGRAM_VIRTUALLY_FRAME" val="{&quot;height&quot;:344.6,&quot;left&quot;:33.3,&quot;top&quot;:126.05,&quot;width&quot;:926.7}"/>
</p:tagLst>
</file>

<file path=ppt/tags/tag90.xml><?xml version="1.0" encoding="utf-8"?>
<p:tagLst xmlns:p="http://schemas.openxmlformats.org/presentationml/2006/main">
  <p:tag name="picid" val="{9147fafe-06ba-486d-9129-5c8a356c1b63}"/>
</p:tagLst>
</file>

<file path=ppt/tags/tag91.xml><?xml version="1.0" encoding="utf-8"?>
<p:tagLst xmlns:p="http://schemas.openxmlformats.org/presentationml/2006/main">
  <p:tag name="picid" val="{f8a30eb4-468d-4b28-b062-44100c86e706}"/>
</p:tagLst>
</file>

<file path=ppt/tags/tag92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3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4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5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6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7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8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ags/tag99.xml><?xml version="1.0" encoding="utf-8"?>
<p:tagLst xmlns:p="http://schemas.openxmlformats.org/presentationml/2006/main">
  <p:tag name="KSO_WM_DIAGRAM_VIRTUALLY_FRAME" val="{&quot;height&quot;:387.95,&quot;left&quot;:33.3,&quot;top&quot;:81.5,&quot;width&quot;:928.45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3956</Words>
  <Application>WPS 演示</Application>
  <PresentationFormat>宽屏</PresentationFormat>
  <Paragraphs>353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黑体</vt:lpstr>
      <vt:lpstr>汉仪粗宋简</vt:lpstr>
      <vt:lpstr>Wingdings</vt:lpstr>
      <vt:lpstr>Arial Unicode MS</vt:lpstr>
      <vt:lpstr>等线 Light</vt:lpstr>
      <vt:lpstr>Calibri Light</vt:lpstr>
      <vt:lpstr>等线</vt:lpstr>
      <vt:lpstr>Calibri</vt:lpstr>
      <vt:lpstr>Times New Roman</vt:lpstr>
      <vt:lpstr>思源黑体 CN Bold</vt:lpstr>
      <vt:lpstr>阿里巴巴普惠体 B</vt:lpstr>
      <vt:lpstr>Helvetica Light</vt:lpstr>
      <vt:lpstr>Helvetica</vt:lpstr>
      <vt:lpstr>思源黑体 CN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壮壮 牛</dc:creator>
  <cp:lastModifiedBy>CYD</cp:lastModifiedBy>
  <cp:revision>1010</cp:revision>
  <dcterms:created xsi:type="dcterms:W3CDTF">2022-09-06T02:40:00Z</dcterms:created>
  <dcterms:modified xsi:type="dcterms:W3CDTF">2024-11-19T10:26:01Z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B7639148FA2B4DBF9AA110CB49D5A019</vt:lpwstr>
  </property>
  <property fmtid="{D5CDD505-2E9C-101B-9397-08002B2CF9AE}" pid="3" name="KSOProductBuildVer">
    <vt:lpwstr>2052-12.1.0.18608</vt:lpwstr>
  </property>
</Properties>
</file>